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1"/>
  </p:sldMasterIdLst>
  <p:notesMasterIdLst>
    <p:notesMasterId r:id="rId107"/>
  </p:notesMasterIdLst>
  <p:sldIdLst>
    <p:sldId id="273" r:id="rId2"/>
    <p:sldId id="274" r:id="rId3"/>
    <p:sldId id="258" r:id="rId4"/>
    <p:sldId id="586" r:id="rId5"/>
    <p:sldId id="587" r:id="rId6"/>
    <p:sldId id="259" r:id="rId7"/>
    <p:sldId id="263" r:id="rId8"/>
    <p:sldId id="510" r:id="rId9"/>
    <p:sldId id="545" r:id="rId10"/>
    <p:sldId id="512" r:id="rId11"/>
    <p:sldId id="513" r:id="rId12"/>
    <p:sldId id="547" r:id="rId13"/>
    <p:sldId id="514" r:id="rId14"/>
    <p:sldId id="515" r:id="rId15"/>
    <p:sldId id="588" r:id="rId16"/>
    <p:sldId id="267" r:id="rId17"/>
    <p:sldId id="548" r:id="rId18"/>
    <p:sldId id="549" r:id="rId19"/>
    <p:sldId id="269" r:id="rId20"/>
    <p:sldId id="271" r:id="rId21"/>
    <p:sldId id="275" r:id="rId22"/>
    <p:sldId id="276" r:id="rId23"/>
    <p:sldId id="277" r:id="rId24"/>
    <p:sldId id="278" r:id="rId25"/>
    <p:sldId id="279" r:id="rId26"/>
    <p:sldId id="280" r:id="rId27"/>
    <p:sldId id="572" r:id="rId28"/>
    <p:sldId id="553" r:id="rId29"/>
    <p:sldId id="573" r:id="rId30"/>
    <p:sldId id="282" r:id="rId31"/>
    <p:sldId id="283" r:id="rId32"/>
    <p:sldId id="574" r:id="rId33"/>
    <p:sldId id="551" r:id="rId34"/>
    <p:sldId id="550" r:id="rId35"/>
    <p:sldId id="285" r:id="rId36"/>
    <p:sldId id="552" r:id="rId37"/>
    <p:sldId id="286" r:id="rId38"/>
    <p:sldId id="554" r:id="rId39"/>
    <p:sldId id="287" r:id="rId40"/>
    <p:sldId id="288" r:id="rId41"/>
    <p:sldId id="289" r:id="rId42"/>
    <p:sldId id="575" r:id="rId43"/>
    <p:sldId id="555" r:id="rId44"/>
    <p:sldId id="589" r:id="rId45"/>
    <p:sldId id="576" r:id="rId46"/>
    <p:sldId id="556" r:id="rId47"/>
    <p:sldId id="291" r:id="rId48"/>
    <p:sldId id="292" r:id="rId49"/>
    <p:sldId id="293" r:id="rId50"/>
    <p:sldId id="558" r:id="rId51"/>
    <p:sldId id="577" r:id="rId52"/>
    <p:sldId id="578" r:id="rId53"/>
    <p:sldId id="295" r:id="rId54"/>
    <p:sldId id="296" r:id="rId55"/>
    <p:sldId id="297" r:id="rId56"/>
    <p:sldId id="559" r:id="rId57"/>
    <p:sldId id="561" r:id="rId58"/>
    <p:sldId id="298" r:id="rId59"/>
    <p:sldId id="299" r:id="rId60"/>
    <p:sldId id="563" r:id="rId61"/>
    <p:sldId id="301" r:id="rId62"/>
    <p:sldId id="302" r:id="rId63"/>
    <p:sldId id="519" r:id="rId64"/>
    <p:sldId id="521" r:id="rId65"/>
    <p:sldId id="562" r:id="rId66"/>
    <p:sldId id="522" r:id="rId67"/>
    <p:sldId id="303" r:id="rId68"/>
    <p:sldId id="564" r:id="rId69"/>
    <p:sldId id="304" r:id="rId70"/>
    <p:sldId id="584" r:id="rId71"/>
    <p:sldId id="565" r:id="rId72"/>
    <p:sldId id="566" r:id="rId73"/>
    <p:sldId id="567" r:id="rId74"/>
    <p:sldId id="568" r:id="rId75"/>
    <p:sldId id="569" r:id="rId76"/>
    <p:sldId id="305" r:id="rId77"/>
    <p:sldId id="306" r:id="rId78"/>
    <p:sldId id="570" r:id="rId79"/>
    <p:sldId id="571" r:id="rId80"/>
    <p:sldId id="308" r:id="rId81"/>
    <p:sldId id="585" r:id="rId82"/>
    <p:sldId id="309" r:id="rId83"/>
    <p:sldId id="310" r:id="rId84"/>
    <p:sldId id="311" r:id="rId85"/>
    <p:sldId id="312" r:id="rId86"/>
    <p:sldId id="313" r:id="rId87"/>
    <p:sldId id="579" r:id="rId88"/>
    <p:sldId id="314" r:id="rId89"/>
    <p:sldId id="315" r:id="rId90"/>
    <p:sldId id="316" r:id="rId91"/>
    <p:sldId id="317" r:id="rId92"/>
    <p:sldId id="318" r:id="rId93"/>
    <p:sldId id="319" r:id="rId94"/>
    <p:sldId id="580" r:id="rId95"/>
    <p:sldId id="320" r:id="rId96"/>
    <p:sldId id="321" r:id="rId97"/>
    <p:sldId id="323" r:id="rId98"/>
    <p:sldId id="581" r:id="rId99"/>
    <p:sldId id="475" r:id="rId100"/>
    <p:sldId id="476" r:id="rId101"/>
    <p:sldId id="477" r:id="rId102"/>
    <p:sldId id="478" r:id="rId103"/>
    <p:sldId id="481" r:id="rId104"/>
    <p:sldId id="482" r:id="rId105"/>
    <p:sldId id="582"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83620" autoAdjust="0"/>
  </p:normalViewPr>
  <p:slideViewPr>
    <p:cSldViewPr snapToGrid="0">
      <p:cViewPr varScale="1">
        <p:scale>
          <a:sx n="81" d="100"/>
          <a:sy n="81" d="100"/>
        </p:scale>
        <p:origin x="18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25618-2570-4618-86A5-F51708DDE17D}" type="datetimeFigureOut">
              <a:rPr lang="zh-CN" altLang="en-US" smtClean="0"/>
              <a:t>2025/6/18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985E8-8A0A-433A-8388-99B9BC30DEC5}" type="slidenum">
              <a:rPr lang="zh-CN" altLang="en-US" smtClean="0"/>
              <a:t>‹#›</a:t>
            </a:fld>
            <a:endParaRPr lang="zh-CN" altLang="en-US"/>
          </a:p>
        </p:txBody>
      </p:sp>
    </p:spTree>
    <p:extLst>
      <p:ext uri="{BB962C8B-B14F-4D97-AF65-F5344CB8AC3E}">
        <p14:creationId xmlns:p14="http://schemas.microsoft.com/office/powerpoint/2010/main" val="825967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3CDE66BB-A441-4C98-8F94-0DA2A8743FC0}"/>
              </a:ext>
            </a:extLst>
          </p:cNvPr>
          <p:cNvSpPr>
            <a:spLocks noGrp="1" noRot="1" noChangeAspect="1" noChangeArrowheads="1" noTextEdit="1"/>
          </p:cNvSpPr>
          <p:nvPr>
            <p:ph type="sldImg"/>
          </p:nvPr>
        </p:nvSpPr>
        <p:spPr>
          <a:xfrm>
            <a:off x="915988" y="742950"/>
            <a:ext cx="4965700" cy="3724275"/>
          </a:xfrm>
        </p:spPr>
      </p:sp>
      <p:sp>
        <p:nvSpPr>
          <p:cNvPr id="24579" name="备注占位符 2">
            <a:extLst>
              <a:ext uri="{FF2B5EF4-FFF2-40B4-BE49-F238E27FC236}">
                <a16:creationId xmlns:a16="http://schemas.microsoft.com/office/drawing/2014/main" id="{EAA0C598-A78A-4C7E-A4C0-28E42B85B3A8}"/>
              </a:ext>
            </a:extLst>
          </p:cNvPr>
          <p:cNvSpPr>
            <a:spLocks noGrp="1" noChangeArrowheads="1"/>
          </p:cNvSpPr>
          <p:nvPr>
            <p:ph type="body" idx="1"/>
          </p:nvPr>
        </p:nvSpPr>
        <p:spPr>
          <a:noFill/>
        </p:spPr>
        <p:txBody>
          <a:bodyPr/>
          <a:lstStyle/>
          <a:p>
            <a:r>
              <a:rPr lang="zh-CN" altLang="en-US"/>
              <a:t>由于设备需要一些时间来确认突发事务结束，当要在数据</a:t>
            </a:r>
            <a:r>
              <a:rPr lang="en-US" altLang="zh-CN"/>
              <a:t>4</a:t>
            </a:r>
            <a:r>
              <a:rPr lang="zh-CN" altLang="en-US"/>
              <a:t>停止接收数据，</a:t>
            </a:r>
            <a:r>
              <a:rPr lang="en-US" altLang="zh-CN"/>
              <a:t>CPU</a:t>
            </a:r>
            <a:r>
              <a:rPr lang="zh-CN" altLang="en-US"/>
              <a:t>需在数据的末尾释放</a:t>
            </a:r>
            <a:r>
              <a:rPr lang="en-US" altLang="zh-CN"/>
              <a:t>Burst</a:t>
            </a:r>
            <a:r>
              <a:rPr lang="zh-CN" altLang="en-US"/>
              <a:t>信号。</a:t>
            </a:r>
          </a:p>
        </p:txBody>
      </p:sp>
      <p:sp>
        <p:nvSpPr>
          <p:cNvPr id="24580" name="灯片编号占位符 3">
            <a:extLst>
              <a:ext uri="{FF2B5EF4-FFF2-40B4-BE49-F238E27FC236}">
                <a16:creationId xmlns:a16="http://schemas.microsoft.com/office/drawing/2014/main" id="{D445996D-4615-4837-AFF0-3F7173EC8B87}"/>
              </a:ext>
            </a:extLst>
          </p:cNvPr>
          <p:cNvSpPr>
            <a:spLocks noGrp="1"/>
          </p:cNvSpPr>
          <p:nvPr>
            <p:ph type="sldNum" sz="quarter" idx="5"/>
          </p:nvPr>
        </p:nvSpPr>
        <p:spPr>
          <a:noFill/>
        </p:spPr>
        <p:txBody>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A6CBA269-5491-49AE-95CB-1F0DC3BBA7C5}" type="slidenum">
              <a:rPr lang="zh-CN" altLang="en-US" sz="1200" smtClean="0"/>
              <a:pPr/>
              <a:t>14</a:t>
            </a:fld>
            <a:endParaRPr lang="en-US" altLang="zh-CN"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例如，</a:t>
            </a:r>
            <a:r>
              <a:rPr lang="en-US" altLang="zh-CN" sz="1200" b="0" i="0" kern="1200" dirty="0">
                <a:solidFill>
                  <a:schemeClr val="tx1"/>
                </a:solidFill>
                <a:effectLst/>
                <a:latin typeface="+mn-lt"/>
                <a:ea typeface="+mn-ea"/>
                <a:cs typeface="+mn-cs"/>
              </a:rPr>
              <a:t>4K </a:t>
            </a:r>
            <a:r>
              <a:rPr lang="zh-CN" altLang="en-US" sz="1200" b="0" i="0" kern="1200" dirty="0">
                <a:solidFill>
                  <a:schemeClr val="tx1"/>
                </a:solidFill>
                <a:effectLst/>
                <a:latin typeface="+mn-lt"/>
                <a:ea typeface="+mn-ea"/>
                <a:cs typeface="+mn-cs"/>
              </a:rPr>
              <a:t>分辨率（</a:t>
            </a:r>
            <a:r>
              <a:rPr lang="en-US" altLang="zh-CN" sz="1200" b="0" i="0" kern="1200" dirty="0">
                <a:solidFill>
                  <a:schemeClr val="tx1"/>
                </a:solidFill>
                <a:effectLst/>
                <a:latin typeface="+mn-lt"/>
                <a:ea typeface="+mn-ea"/>
                <a:cs typeface="+mn-cs"/>
              </a:rPr>
              <a:t>3840x2160</a:t>
            </a:r>
            <a:r>
              <a:rPr lang="zh-CN" altLang="en-US" sz="1200" b="0" i="0" kern="1200" dirty="0">
                <a:solidFill>
                  <a:schemeClr val="tx1"/>
                </a:solidFill>
                <a:effectLst/>
                <a:latin typeface="+mn-lt"/>
                <a:ea typeface="+mn-ea"/>
                <a:cs typeface="+mn-cs"/>
              </a:rPr>
              <a:t>）下，</a:t>
            </a:r>
            <a:r>
              <a:rPr lang="en-US" altLang="zh-CN" sz="1200" b="0" i="0" kern="1200" dirty="0">
                <a:solidFill>
                  <a:schemeClr val="tx1"/>
                </a:solidFill>
                <a:effectLst/>
                <a:latin typeface="+mn-lt"/>
                <a:ea typeface="+mn-ea"/>
                <a:cs typeface="+mn-cs"/>
              </a:rPr>
              <a:t>32 </a:t>
            </a:r>
            <a:r>
              <a:rPr lang="zh-CN" altLang="en-US" sz="1200" b="0" i="0" kern="1200" dirty="0">
                <a:solidFill>
                  <a:schemeClr val="tx1"/>
                </a:solidFill>
                <a:effectLst/>
                <a:latin typeface="+mn-lt"/>
                <a:ea typeface="+mn-ea"/>
                <a:cs typeface="+mn-cs"/>
              </a:rPr>
              <a:t>位色深的帧缓冲区需要：</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3840×2160×4=33,177,600 </a:t>
            </a:r>
            <a:r>
              <a:rPr lang="zh-CN" altLang="en-US" sz="1200" b="0" i="0" kern="1200" dirty="0">
                <a:solidFill>
                  <a:schemeClr val="tx1"/>
                </a:solidFill>
                <a:effectLst/>
                <a:latin typeface="+mn-lt"/>
                <a:ea typeface="+mn-ea"/>
                <a:cs typeface="+mn-cs"/>
              </a:rPr>
              <a:t>字节≈</a:t>
            </a:r>
            <a:r>
              <a:rPr lang="en-US" altLang="zh-CN" sz="1200" b="0" i="0" kern="1200" dirty="0">
                <a:solidFill>
                  <a:schemeClr val="tx1"/>
                </a:solidFill>
                <a:effectLst/>
                <a:latin typeface="+mn-lt"/>
                <a:ea typeface="+mn-ea"/>
                <a:cs typeface="+mn-cs"/>
              </a:rPr>
              <a:t>31.64 MB</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0F985E8-8A0A-433A-8388-99B9BC30DEC5}" type="slidenum">
              <a:rPr lang="zh-CN" altLang="en-US" smtClean="0"/>
              <a:t>24</a:t>
            </a:fld>
            <a:endParaRPr lang="zh-CN" altLang="en-US"/>
          </a:p>
        </p:txBody>
      </p:sp>
    </p:spTree>
    <p:extLst>
      <p:ext uri="{BB962C8B-B14F-4D97-AF65-F5344CB8AC3E}">
        <p14:creationId xmlns:p14="http://schemas.microsoft.com/office/powerpoint/2010/main" val="3236236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差分信号对由两条信号线组成，分别称为正信号线和负信号线。在这两条线上，同时传输两个幅度相等但极性相反的信号</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30F985E8-8A0A-433A-8388-99B9BC30DEC5}" type="slidenum">
              <a:rPr lang="zh-CN" altLang="en-US" smtClean="0"/>
              <a:t>27</a:t>
            </a:fld>
            <a:endParaRPr lang="zh-CN" altLang="en-US"/>
          </a:p>
        </p:txBody>
      </p:sp>
    </p:spTree>
    <p:extLst>
      <p:ext uri="{BB962C8B-B14F-4D97-AF65-F5344CB8AC3E}">
        <p14:creationId xmlns:p14="http://schemas.microsoft.com/office/powerpoint/2010/main" val="1116934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所谓差分方式传输，就是发送端在两条信号线上传输的幅值是相等的，相位是相反的电信号。</a:t>
            </a:r>
            <a:endParaRPr lang="en-US" altLang="zh-CN" dirty="0"/>
          </a:p>
          <a:p>
            <a:r>
              <a:rPr lang="zh-CN" altLang="en-US" dirty="0"/>
              <a:t>而对于接收端，将会对接收的两条信号做 减法运算，这样就获得了幅值翻倍的信号，其抗干扰原理是：假如两条信号都收到同样的（同向、等幅度）的干扰信号，由于接收端是怼接收的两条线信号进行减法处理，因此干扰信号会被基本抵消。也就是说，一个差分放大器的输入有效信号幅度只需要几毫伏，但是它却能够对一个高达几伏特的共模信号无动于衷。    </a:t>
            </a:r>
            <a:endParaRPr lang="en-US" altLang="zh-CN" dirty="0"/>
          </a:p>
          <a:p>
            <a:r>
              <a:rPr lang="zh-CN" altLang="en-US" dirty="0"/>
              <a:t>那么怎么样才能保证两条信号线受到的干扰信号尽量是同相、等幅呢？办法之一就是要将那两根线扭在一起，也就是所谓的“双绞线”，因为有一个电磁学定理：可以近似的认为双绞线收到的干扰信号是同相、等幅度的，所以差分信号在信号传输中用的比较多，也就有原因了。因为抗干扰性强。</a:t>
            </a:r>
          </a:p>
          <a:p>
            <a:endParaRPr lang="zh-CN" altLang="en-US" dirty="0"/>
          </a:p>
        </p:txBody>
      </p:sp>
      <p:sp>
        <p:nvSpPr>
          <p:cNvPr id="4" name="灯片编号占位符 3"/>
          <p:cNvSpPr>
            <a:spLocks noGrp="1"/>
          </p:cNvSpPr>
          <p:nvPr>
            <p:ph type="sldNum" sz="quarter" idx="5"/>
          </p:nvPr>
        </p:nvSpPr>
        <p:spPr/>
        <p:txBody>
          <a:bodyPr/>
          <a:lstStyle/>
          <a:p>
            <a:fld id="{30F985E8-8A0A-433A-8388-99B9BC30DEC5}" type="slidenum">
              <a:rPr lang="zh-CN" altLang="en-US" smtClean="0"/>
              <a:t>28</a:t>
            </a:fld>
            <a:endParaRPr lang="zh-CN" altLang="en-US"/>
          </a:p>
        </p:txBody>
      </p:sp>
    </p:spTree>
    <p:extLst>
      <p:ext uri="{BB962C8B-B14F-4D97-AF65-F5344CB8AC3E}">
        <p14:creationId xmlns:p14="http://schemas.microsoft.com/office/powerpoint/2010/main" val="169008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85E8-8A0A-433A-8388-99B9BC30DEC5}" type="slidenum">
              <a:rPr lang="zh-CN" altLang="en-US" smtClean="0"/>
              <a:t>30</a:t>
            </a:fld>
            <a:endParaRPr lang="zh-CN" altLang="en-US"/>
          </a:p>
        </p:txBody>
      </p:sp>
    </p:spTree>
    <p:extLst>
      <p:ext uri="{BB962C8B-B14F-4D97-AF65-F5344CB8AC3E}">
        <p14:creationId xmlns:p14="http://schemas.microsoft.com/office/powerpoint/2010/main" val="53336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TTL</a:t>
            </a:r>
            <a:r>
              <a:rPr lang="zh-CN" altLang="en-US" dirty="0"/>
              <a:t>电平信号规定，</a:t>
            </a:r>
            <a:r>
              <a:rPr lang="en-US" altLang="zh-CN" dirty="0"/>
              <a:t>+5V</a:t>
            </a:r>
            <a:r>
              <a:rPr lang="zh-CN" altLang="en-US" dirty="0"/>
              <a:t>等价于逻辑“</a:t>
            </a:r>
            <a:r>
              <a:rPr lang="en-US" altLang="zh-CN" dirty="0"/>
              <a:t>1”</a:t>
            </a:r>
            <a:r>
              <a:rPr lang="zh-CN" altLang="en-US" dirty="0"/>
              <a:t>，</a:t>
            </a:r>
            <a:r>
              <a:rPr lang="en-US" altLang="zh-CN" dirty="0"/>
              <a:t>0V</a:t>
            </a:r>
            <a:r>
              <a:rPr lang="zh-CN" altLang="en-US" dirty="0"/>
              <a:t>等价于逻辑“</a:t>
            </a:r>
            <a:r>
              <a:rPr lang="en-US" altLang="zh-CN" dirty="0"/>
              <a:t>0”(</a:t>
            </a:r>
            <a:r>
              <a:rPr lang="zh-CN" altLang="en-US" dirty="0"/>
              <a:t>采用二进制来表示数据时</a:t>
            </a:r>
            <a:r>
              <a:rPr lang="en-US" altLang="zh-CN" dirty="0"/>
              <a:t>)</a:t>
            </a:r>
            <a:r>
              <a:rPr lang="zh-CN" altLang="en-US" dirty="0"/>
              <a:t>。这样的数据通信及电平规定方式，被称做</a:t>
            </a:r>
            <a:r>
              <a:rPr lang="en-US" altLang="zh-CN" dirty="0"/>
              <a:t>TTL</a:t>
            </a:r>
            <a:r>
              <a:rPr lang="zh-CN" altLang="en-US" dirty="0"/>
              <a:t>（晶体管</a:t>
            </a:r>
            <a:r>
              <a:rPr lang="en-US" altLang="zh-CN" dirty="0"/>
              <a:t>-</a:t>
            </a:r>
            <a:r>
              <a:rPr lang="zh-CN" altLang="en-US" dirty="0"/>
              <a:t>晶体管逻辑电平）信号系统。</a:t>
            </a:r>
          </a:p>
        </p:txBody>
      </p:sp>
      <p:sp>
        <p:nvSpPr>
          <p:cNvPr id="4" name="灯片编号占位符 3"/>
          <p:cNvSpPr>
            <a:spLocks noGrp="1"/>
          </p:cNvSpPr>
          <p:nvPr>
            <p:ph type="sldNum" sz="quarter" idx="5"/>
          </p:nvPr>
        </p:nvSpPr>
        <p:spPr/>
        <p:txBody>
          <a:bodyPr/>
          <a:lstStyle/>
          <a:p>
            <a:fld id="{30F985E8-8A0A-433A-8388-99B9BC30DEC5}" type="slidenum">
              <a:rPr lang="zh-CN" altLang="en-US" smtClean="0"/>
              <a:t>35</a:t>
            </a:fld>
            <a:endParaRPr lang="zh-CN" altLang="en-US"/>
          </a:p>
        </p:txBody>
      </p:sp>
    </p:spTree>
    <p:extLst>
      <p:ext uri="{BB962C8B-B14F-4D97-AF65-F5344CB8AC3E}">
        <p14:creationId xmlns:p14="http://schemas.microsoft.com/office/powerpoint/2010/main" val="49757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85E8-8A0A-433A-8388-99B9BC30DEC5}" type="slidenum">
              <a:rPr lang="zh-CN" altLang="en-US" smtClean="0"/>
              <a:t>36</a:t>
            </a:fld>
            <a:endParaRPr lang="zh-CN" altLang="en-US"/>
          </a:p>
        </p:txBody>
      </p:sp>
    </p:spTree>
    <p:extLst>
      <p:ext uri="{BB962C8B-B14F-4D97-AF65-F5344CB8AC3E}">
        <p14:creationId xmlns:p14="http://schemas.microsoft.com/office/powerpoint/2010/main" val="25813215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D78FE73-487C-44C8-A0A7-DEC71BFF9C8A}" type="datetime1">
              <a:rPr lang="zh-CN" altLang="en-US" smtClean="0"/>
              <a:t>2025/6/18</a:t>
            </a:fld>
            <a:endParaRPr lang="zh-CN" altLang="en-US"/>
          </a:p>
        </p:txBody>
      </p:sp>
      <p:sp>
        <p:nvSpPr>
          <p:cNvPr id="5" name="Footer Placeholder 4"/>
          <p:cNvSpPr>
            <a:spLocks noGrp="1"/>
          </p:cNvSpPr>
          <p:nvPr>
            <p:ph type="ftr" sz="quarter" idx="11"/>
          </p:nvPr>
        </p:nvSpPr>
        <p:spPr>
          <a:xfrm>
            <a:off x="812805" y="6272785"/>
            <a:ext cx="4745736" cy="365125"/>
          </a:xfrm>
        </p:spPr>
        <p:txBody>
          <a:bodyPr/>
          <a:lstStyle/>
          <a:p>
            <a:r>
              <a:rPr lang="zh-CN" altLang="en-US"/>
              <a:t>第一章 嵌入式系统概论</a:t>
            </a:r>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77554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DD6D26D-C018-4949-A811-E2D331448447}" type="datetime1">
              <a:rPr lang="zh-CN" altLang="en-US" smtClean="0"/>
              <a:t>2025/6/18</a:t>
            </a:fld>
            <a:endParaRPr lang="zh-CN" altLang="en-US"/>
          </a:p>
        </p:txBody>
      </p:sp>
      <p:sp>
        <p:nvSpPr>
          <p:cNvPr id="8" name="Footer Placeholder 7"/>
          <p:cNvSpPr>
            <a:spLocks noGrp="1"/>
          </p:cNvSpPr>
          <p:nvPr>
            <p:ph type="ftr" sz="quarter" idx="11"/>
          </p:nvPr>
        </p:nvSpPr>
        <p:spPr/>
        <p:txBody>
          <a:bodyPr/>
          <a:lstStyle/>
          <a:p>
            <a:r>
              <a:rPr lang="zh-CN" altLang="en-US"/>
              <a:t>第一章 嵌入式系统概论</a:t>
            </a:r>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143939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B04C563-D619-46DA-851E-EA918203AB78}" type="datetime1">
              <a:rPr lang="zh-CN" altLang="en-US" smtClean="0"/>
              <a:t>2025/6/18</a:t>
            </a:fld>
            <a:endParaRPr lang="zh-CN" altLang="en-US"/>
          </a:p>
        </p:txBody>
      </p:sp>
      <p:sp>
        <p:nvSpPr>
          <p:cNvPr id="8" name="Footer Placeholder 7"/>
          <p:cNvSpPr>
            <a:spLocks noGrp="1"/>
          </p:cNvSpPr>
          <p:nvPr>
            <p:ph type="ftr" sz="quarter" idx="11"/>
          </p:nvPr>
        </p:nvSpPr>
        <p:spPr/>
        <p:txBody>
          <a:bodyPr/>
          <a:lstStyle/>
          <a:p>
            <a:r>
              <a:rPr lang="zh-CN" altLang="en-US"/>
              <a:t>第一章 嵌入式系统概论</a:t>
            </a:r>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254918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91164" y="282501"/>
            <a:ext cx="8672242" cy="1026534"/>
          </a:xfrm>
        </p:spPr>
        <p:txBody>
          <a:bodyPr>
            <a:normAutofit/>
          </a:bodyPr>
          <a:lstStyle>
            <a:lvl1pPr>
              <a:defRPr sz="3600" cap="none" baseline="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291164" y="1395663"/>
            <a:ext cx="8672242" cy="4776537"/>
          </a:xfrm>
        </p:spPr>
        <p:txBody>
          <a:bodyPr/>
          <a:lstStyle>
            <a:lvl1pPr>
              <a:lnSpc>
                <a:spcPct val="120000"/>
              </a:lnSpc>
              <a:defRPr sz="3200">
                <a:latin typeface="微软雅黑" panose="020B0503020204020204" pitchFamily="34" charset="-122"/>
                <a:ea typeface="微软雅黑" panose="020B0503020204020204" pitchFamily="34" charset="-122"/>
              </a:defRPr>
            </a:lvl1pPr>
            <a:lvl2pPr>
              <a:lnSpc>
                <a:spcPct val="120000"/>
              </a:lnSpc>
              <a:defRPr sz="2800">
                <a:latin typeface="微软雅黑" panose="020B0503020204020204" pitchFamily="34" charset="-122"/>
                <a:ea typeface="微软雅黑" panose="020B0503020204020204" pitchFamily="34" charset="-122"/>
              </a:defRPr>
            </a:lvl2pPr>
            <a:lvl3pPr>
              <a:lnSpc>
                <a:spcPct val="120000"/>
              </a:lnSpc>
              <a:defRPr sz="2400">
                <a:latin typeface="微软雅黑" panose="020B0503020204020204" pitchFamily="34" charset="-122"/>
                <a:ea typeface="微软雅黑" panose="020B0503020204020204" pitchFamily="34" charset="-122"/>
              </a:defRPr>
            </a:lvl3pPr>
            <a:lvl4pPr>
              <a:lnSpc>
                <a:spcPct val="120000"/>
              </a:lnSpc>
              <a:defRPr sz="2000">
                <a:latin typeface="微软雅黑" panose="020B0503020204020204" pitchFamily="34" charset="-122"/>
                <a:ea typeface="微软雅黑" panose="020B0503020204020204" pitchFamily="34" charset="-122"/>
              </a:defRPr>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7" name="Date Placeholder 6"/>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8" name="Footer Placeholder 7"/>
          <p:cNvSpPr>
            <a:spLocks noGrp="1"/>
          </p:cNvSpPr>
          <p:nvPr>
            <p:ph type="ftr" sz="quarter" idx="11"/>
          </p:nvPr>
        </p:nvSpPr>
        <p:spPr/>
        <p:txBody>
          <a:bodyPr/>
          <a:lstStyle/>
          <a:p>
            <a:r>
              <a:rPr lang="zh-CN" altLang="en-US"/>
              <a:t>第一章 嵌入式系统概论</a:t>
            </a:r>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42310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1A11670C-BA27-4AE7-BC72-5EDA483B6B48}" type="datetime1">
              <a:rPr lang="zh-CN" altLang="en-US" smtClean="0"/>
              <a:t>2025/6/18</a:t>
            </a:fld>
            <a:endParaRPr lang="zh-CN" alt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zh-CN" altLang="en-US"/>
              <a:t>第一章 嵌入式系统概论</a:t>
            </a:r>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493118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FD475A5-E73C-4286-8B12-E3B5CAF9D077}" type="datetime1">
              <a:rPr lang="zh-CN" altLang="en-US" smtClean="0"/>
              <a:t>2025/6/18</a:t>
            </a:fld>
            <a:endParaRPr lang="zh-CN" altLang="en-US"/>
          </a:p>
        </p:txBody>
      </p:sp>
      <p:sp>
        <p:nvSpPr>
          <p:cNvPr id="6" name="Footer Placeholder 5"/>
          <p:cNvSpPr>
            <a:spLocks noGrp="1"/>
          </p:cNvSpPr>
          <p:nvPr>
            <p:ph type="ftr" sz="quarter" idx="11"/>
          </p:nvPr>
        </p:nvSpPr>
        <p:spPr/>
        <p:txBody>
          <a:bodyPr/>
          <a:lstStyle/>
          <a:p>
            <a:r>
              <a:rPr lang="zh-CN" altLang="en-US"/>
              <a:t>第一章 嵌入式系统概论</a:t>
            </a:r>
          </a:p>
        </p:txBody>
      </p:sp>
      <p:sp>
        <p:nvSpPr>
          <p:cNvPr id="7" name="Slide Number Placeholder 6"/>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7422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1DACE65-79C2-4406-BD41-186F7B792D9D}" type="datetime1">
              <a:rPr lang="zh-CN" altLang="en-US" smtClean="0"/>
              <a:t>2025/6/18</a:t>
            </a:fld>
            <a:endParaRPr lang="zh-CN" altLang="en-US"/>
          </a:p>
        </p:txBody>
      </p:sp>
      <p:sp>
        <p:nvSpPr>
          <p:cNvPr id="8" name="Footer Placeholder 7"/>
          <p:cNvSpPr>
            <a:spLocks noGrp="1"/>
          </p:cNvSpPr>
          <p:nvPr>
            <p:ph type="ftr" sz="quarter" idx="11"/>
          </p:nvPr>
        </p:nvSpPr>
        <p:spPr/>
        <p:txBody>
          <a:bodyPr/>
          <a:lstStyle/>
          <a:p>
            <a:r>
              <a:rPr lang="zh-CN" altLang="en-US"/>
              <a:t>第一章 嵌入式系统概论</a:t>
            </a:r>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45067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27435094-3194-4309-97FF-F47BF169C916}" type="datetime1">
              <a:rPr lang="zh-CN" altLang="en-US" smtClean="0"/>
              <a:t>2025/6/18</a:t>
            </a:fld>
            <a:endParaRPr lang="zh-CN" alt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zh-CN" altLang="en-US"/>
              <a:t>第一章 嵌入式系统概论</a:t>
            </a:r>
          </a:p>
        </p:txBody>
      </p:sp>
      <p:sp>
        <p:nvSpPr>
          <p:cNvPr id="5" name="Slide Number Placeholder 4"/>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420076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7A55E-18B1-4768-BF97-BB94E4945ED5}" type="datetime1">
              <a:rPr lang="zh-CN" altLang="en-US" smtClean="0"/>
              <a:t>2025/6/18</a:t>
            </a:fld>
            <a:endParaRPr lang="zh-CN" altLang="en-US"/>
          </a:p>
        </p:txBody>
      </p:sp>
      <p:sp>
        <p:nvSpPr>
          <p:cNvPr id="3" name="Footer Placeholder 2"/>
          <p:cNvSpPr>
            <a:spLocks noGrp="1"/>
          </p:cNvSpPr>
          <p:nvPr>
            <p:ph type="ftr" sz="quarter" idx="11"/>
          </p:nvPr>
        </p:nvSpPr>
        <p:spPr/>
        <p:txBody>
          <a:bodyPr/>
          <a:lstStyle/>
          <a:p>
            <a:r>
              <a:rPr lang="zh-CN" altLang="en-US"/>
              <a:t>第一章 嵌入式系统概论</a:t>
            </a:r>
          </a:p>
        </p:txBody>
      </p:sp>
      <p:sp>
        <p:nvSpPr>
          <p:cNvPr id="4" name="Slide Number Placeholder 3"/>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3083298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6A533AA6-B6E0-4D72-96EF-CA9F3F8C5343}" type="datetime1">
              <a:rPr lang="zh-CN" altLang="en-US" smtClean="0"/>
              <a:t>2025/6/18</a:t>
            </a:fld>
            <a:endParaRPr lang="zh-CN" altLang="en-US"/>
          </a:p>
        </p:txBody>
      </p:sp>
      <p:sp>
        <p:nvSpPr>
          <p:cNvPr id="10" name="Footer Placeholder 9"/>
          <p:cNvSpPr>
            <a:spLocks noGrp="1"/>
          </p:cNvSpPr>
          <p:nvPr>
            <p:ph type="ftr" sz="quarter" idx="11"/>
          </p:nvPr>
        </p:nvSpPr>
        <p:spPr/>
        <p:txBody>
          <a:bodyPr/>
          <a:lstStyle/>
          <a:p>
            <a:r>
              <a:rPr lang="zh-CN" altLang="en-US"/>
              <a:t>第一章 嵌入式系统概论</a:t>
            </a:r>
          </a:p>
        </p:txBody>
      </p:sp>
      <p:sp>
        <p:nvSpPr>
          <p:cNvPr id="11" name="Slide Number Placeholder 10"/>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91830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A5D9210E-80A8-4AEE-AC3D-FD04B28861CF}" type="datetime1">
              <a:rPr lang="zh-CN" altLang="en-US" smtClean="0"/>
              <a:t>2025/6/18</a:t>
            </a:fld>
            <a:endParaRPr lang="zh-CN" altLang="en-US"/>
          </a:p>
        </p:txBody>
      </p:sp>
      <p:sp>
        <p:nvSpPr>
          <p:cNvPr id="10" name="Slide Number Placeholder 9"/>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287695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B0F3D8AC-BDCA-4B61-909D-43AD3997BD15}" type="datetime1">
              <a:rPr lang="zh-CN" altLang="en-US" smtClean="0"/>
              <a:t>2025/6/18</a:t>
            </a:fld>
            <a:endParaRPr lang="zh-CN" alt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zh-CN" altLang="en-US"/>
              <a:t>第一章 嵌入式系统概论</a:t>
            </a:r>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65334611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75318" y="2017099"/>
            <a:ext cx="7996084" cy="1414360"/>
          </a:xfrm>
        </p:spPr>
        <p:txBody>
          <a:bodyPr>
            <a:normAutofit/>
          </a:bodyPr>
          <a:lstStyle/>
          <a:p>
            <a:r>
              <a:rPr lang="zh-CN" altLang="en-US" sz="5400" dirty="0"/>
              <a:t>第三章 嵌入式总线技术</a:t>
            </a:r>
          </a:p>
        </p:txBody>
      </p:sp>
      <p:pic>
        <p:nvPicPr>
          <p:cNvPr id="4" name="图片 3"/>
          <p:cNvPicPr>
            <a:picLocks noChangeAspect="1"/>
          </p:cNvPicPr>
          <p:nvPr/>
        </p:nvPicPr>
        <p:blipFill>
          <a:blip r:embed="rId2"/>
          <a:stretch>
            <a:fillRect/>
          </a:stretch>
        </p:blipFill>
        <p:spPr>
          <a:xfrm>
            <a:off x="1773579" y="5333499"/>
            <a:ext cx="1203627" cy="1152564"/>
          </a:xfrm>
          <a:prstGeom prst="rect">
            <a:avLst/>
          </a:prstGeom>
        </p:spPr>
      </p:pic>
      <p:pic>
        <p:nvPicPr>
          <p:cNvPr id="5" name="图片 4"/>
          <p:cNvPicPr>
            <a:picLocks noChangeAspect="1"/>
          </p:cNvPicPr>
          <p:nvPr/>
        </p:nvPicPr>
        <p:blipFill>
          <a:blip r:embed="rId3"/>
          <a:stretch>
            <a:fillRect/>
          </a:stretch>
        </p:blipFill>
        <p:spPr>
          <a:xfrm>
            <a:off x="2977206" y="5393454"/>
            <a:ext cx="1113910" cy="1123471"/>
          </a:xfrm>
          <a:prstGeom prst="rect">
            <a:avLst/>
          </a:prstGeom>
        </p:spPr>
      </p:pic>
      <p:pic>
        <p:nvPicPr>
          <p:cNvPr id="6" name="图片 5"/>
          <p:cNvPicPr>
            <a:picLocks noChangeAspect="1"/>
          </p:cNvPicPr>
          <p:nvPr/>
        </p:nvPicPr>
        <p:blipFill>
          <a:blip r:embed="rId4"/>
          <a:stretch>
            <a:fillRect/>
          </a:stretch>
        </p:blipFill>
        <p:spPr>
          <a:xfrm>
            <a:off x="5162263" y="5428501"/>
            <a:ext cx="1250458" cy="1150990"/>
          </a:xfrm>
          <a:prstGeom prst="rect">
            <a:avLst/>
          </a:prstGeom>
        </p:spPr>
      </p:pic>
      <p:pic>
        <p:nvPicPr>
          <p:cNvPr id="7" name="图片 6"/>
          <p:cNvPicPr>
            <a:picLocks noChangeAspect="1"/>
          </p:cNvPicPr>
          <p:nvPr/>
        </p:nvPicPr>
        <p:blipFill>
          <a:blip r:embed="rId5"/>
          <a:stretch>
            <a:fillRect/>
          </a:stretch>
        </p:blipFill>
        <p:spPr>
          <a:xfrm>
            <a:off x="4107089" y="5442260"/>
            <a:ext cx="1148437" cy="1123471"/>
          </a:xfrm>
          <a:prstGeom prst="rect">
            <a:avLst/>
          </a:prstGeom>
        </p:spPr>
      </p:pic>
      <p:pic>
        <p:nvPicPr>
          <p:cNvPr id="8" name="图片 7"/>
          <p:cNvPicPr>
            <a:picLocks noChangeAspect="1"/>
          </p:cNvPicPr>
          <p:nvPr/>
        </p:nvPicPr>
        <p:blipFill>
          <a:blip r:embed="rId6"/>
          <a:stretch>
            <a:fillRect/>
          </a:stretch>
        </p:blipFill>
        <p:spPr>
          <a:xfrm>
            <a:off x="6399726" y="5521930"/>
            <a:ext cx="924238" cy="964133"/>
          </a:xfrm>
          <a:prstGeom prst="rect">
            <a:avLst/>
          </a:prstGeom>
        </p:spPr>
      </p:pic>
      <p:pic>
        <p:nvPicPr>
          <p:cNvPr id="9" name="图片 8"/>
          <p:cNvPicPr>
            <a:picLocks noChangeAspect="1"/>
          </p:cNvPicPr>
          <p:nvPr/>
        </p:nvPicPr>
        <p:blipFill>
          <a:blip r:embed="rId7"/>
          <a:stretch>
            <a:fillRect/>
          </a:stretch>
        </p:blipFill>
        <p:spPr>
          <a:xfrm>
            <a:off x="641060" y="5333499"/>
            <a:ext cx="1132519" cy="1141002"/>
          </a:xfrm>
          <a:prstGeom prst="rect">
            <a:avLst/>
          </a:prstGeom>
        </p:spPr>
      </p:pic>
      <p:pic>
        <p:nvPicPr>
          <p:cNvPr id="10" name="图片 9"/>
          <p:cNvPicPr>
            <a:picLocks noChangeAspect="1"/>
          </p:cNvPicPr>
          <p:nvPr/>
        </p:nvPicPr>
        <p:blipFill>
          <a:blip r:embed="rId8"/>
          <a:stretch>
            <a:fillRect/>
          </a:stretch>
        </p:blipFill>
        <p:spPr>
          <a:xfrm>
            <a:off x="7374633" y="5393454"/>
            <a:ext cx="1137777" cy="1137777"/>
          </a:xfrm>
          <a:prstGeom prst="rect">
            <a:avLst/>
          </a:prstGeom>
        </p:spPr>
      </p:pic>
    </p:spTree>
    <p:extLst>
      <p:ext uri="{BB962C8B-B14F-4D97-AF65-F5344CB8AC3E}">
        <p14:creationId xmlns:p14="http://schemas.microsoft.com/office/powerpoint/2010/main" val="581508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3">
            <a:extLst>
              <a:ext uri="{FF2B5EF4-FFF2-40B4-BE49-F238E27FC236}">
                <a16:creationId xmlns:a16="http://schemas.microsoft.com/office/drawing/2014/main" id="{2AE3F475-8E5C-47D8-AE64-AA5A4D4C7306}"/>
              </a:ext>
            </a:extLst>
          </p:cNvPr>
          <p:cNvSpPr>
            <a:spLocks noGrp="1" noChangeArrowheads="1"/>
          </p:cNvSpPr>
          <p:nvPr>
            <p:ph type="title"/>
          </p:nvPr>
        </p:nvSpPr>
        <p:spPr/>
        <p:txBody>
          <a:bodyPr/>
          <a:lstStyle/>
          <a:p>
            <a:r>
              <a:rPr lang="zh-CN" altLang="en-US"/>
              <a:t>总线读</a:t>
            </a:r>
          </a:p>
        </p:txBody>
      </p:sp>
      <p:sp>
        <p:nvSpPr>
          <p:cNvPr id="19459" name="内容占位符 4">
            <a:extLst>
              <a:ext uri="{FF2B5EF4-FFF2-40B4-BE49-F238E27FC236}">
                <a16:creationId xmlns:a16="http://schemas.microsoft.com/office/drawing/2014/main" id="{DE96C3F6-AC02-4896-8E03-275A4A0B875D}"/>
              </a:ext>
            </a:extLst>
          </p:cNvPr>
          <p:cNvSpPr>
            <a:spLocks noGrp="1" noChangeArrowheads="1"/>
          </p:cNvSpPr>
          <p:nvPr>
            <p:ph idx="1"/>
          </p:nvPr>
        </p:nvSpPr>
        <p:spPr>
          <a:xfrm>
            <a:off x="457200" y="1600200"/>
            <a:ext cx="4186238" cy="4525963"/>
          </a:xfrm>
        </p:spPr>
        <p:txBody>
          <a:bodyPr>
            <a:normAutofit fontScale="92500" lnSpcReduction="10000"/>
          </a:bodyPr>
          <a:lstStyle/>
          <a:p>
            <a:r>
              <a:rPr lang="zh-CN" altLang="en-US" sz="2400" dirty="0"/>
              <a:t>时钟信号上升沿，设置地址使能信号，地址线上设置所需地址值</a:t>
            </a:r>
            <a:endParaRPr lang="en-US" altLang="zh-CN" sz="2400" dirty="0"/>
          </a:p>
          <a:p>
            <a:r>
              <a:rPr lang="zh-CN" altLang="en-US" sz="2400" dirty="0"/>
              <a:t>              表示读</a:t>
            </a:r>
            <a:endParaRPr lang="en-US" altLang="zh-CN" sz="2400" dirty="0"/>
          </a:p>
          <a:p>
            <a:r>
              <a:rPr lang="zh-CN" altLang="en-US" sz="2400" dirty="0"/>
              <a:t>在第一个时钟周期后，外设将相应地址的数据传送至数据线，数据准备线使能</a:t>
            </a:r>
            <a:endParaRPr lang="en-US" altLang="zh-CN" sz="2400" dirty="0"/>
          </a:p>
          <a:p>
            <a:r>
              <a:rPr lang="en-US" altLang="zh-CN" sz="2400" dirty="0"/>
              <a:t>CPU</a:t>
            </a:r>
            <a:r>
              <a:rPr lang="zh-CN" altLang="en-US" sz="2400" dirty="0"/>
              <a:t>读取数据，在第二个时钟周期末，撤去地址线上的地址，外设清除数据线上的数据值。</a:t>
            </a:r>
          </a:p>
        </p:txBody>
      </p:sp>
      <p:sp>
        <p:nvSpPr>
          <p:cNvPr id="2" name="日期占位符 1">
            <a:extLst>
              <a:ext uri="{FF2B5EF4-FFF2-40B4-BE49-F238E27FC236}">
                <a16:creationId xmlns:a16="http://schemas.microsoft.com/office/drawing/2014/main" id="{9D9F24B1-ADBC-44D7-B2C8-8B54DC41C1E7}"/>
              </a:ext>
            </a:extLst>
          </p:cNvPr>
          <p:cNvSpPr>
            <a:spLocks noGrp="1"/>
          </p:cNvSpPr>
          <p:nvPr>
            <p:ph type="dt" sz="quarter" idx="10"/>
          </p:nvPr>
        </p:nvSpPr>
        <p:spPr/>
        <p:txBody>
          <a:bodyPr/>
          <a:lstStyle/>
          <a:p>
            <a:pPr>
              <a:defRPr/>
            </a:pPr>
            <a:fld id="{58A9B928-0ABB-4803-9BE6-A1A477EB7F84}" type="datetime1">
              <a:rPr lang="zh-CN" altLang="en-US"/>
              <a:pPr>
                <a:defRPr/>
              </a:pPr>
              <a:t>2025/6/18</a:t>
            </a:fld>
            <a:endParaRPr lang="zh-CN" altLang="en-US"/>
          </a:p>
        </p:txBody>
      </p:sp>
      <p:sp>
        <p:nvSpPr>
          <p:cNvPr id="3" name="页脚占位符 2">
            <a:extLst>
              <a:ext uri="{FF2B5EF4-FFF2-40B4-BE49-F238E27FC236}">
                <a16:creationId xmlns:a16="http://schemas.microsoft.com/office/drawing/2014/main" id="{9FA28EFA-ED15-48B7-A757-154D1A98F7B1}"/>
              </a:ext>
            </a:extLst>
          </p:cNvPr>
          <p:cNvSpPr>
            <a:spLocks noGrp="1"/>
          </p:cNvSpPr>
          <p:nvPr>
            <p:ph type="ftr" sz="quarter" idx="11"/>
          </p:nvPr>
        </p:nvSpPr>
        <p:spPr/>
        <p:txBody>
          <a:bodyPr/>
          <a:lstStyle/>
          <a:p>
            <a:pPr>
              <a:defRPr/>
            </a:pPr>
            <a:r>
              <a:rPr lang="zh-CN" altLang="en-US"/>
              <a:t>嵌入式系统设计</a:t>
            </a:r>
            <a:endParaRPr lang="en-US" altLang="zh-CN"/>
          </a:p>
        </p:txBody>
      </p:sp>
      <p:pic>
        <p:nvPicPr>
          <p:cNvPr id="19462" name="图片 7">
            <a:extLst>
              <a:ext uri="{FF2B5EF4-FFF2-40B4-BE49-F238E27FC236}">
                <a16:creationId xmlns:a16="http://schemas.microsoft.com/office/drawing/2014/main" id="{2995732A-728F-45F8-9D16-125BDF66BB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417638"/>
            <a:ext cx="36004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463" name="对象 3">
            <a:extLst>
              <a:ext uri="{FF2B5EF4-FFF2-40B4-BE49-F238E27FC236}">
                <a16:creationId xmlns:a16="http://schemas.microsoft.com/office/drawing/2014/main" id="{E9462C23-03B1-4444-883A-73F30DE36DFD}"/>
              </a:ext>
            </a:extLst>
          </p:cNvPr>
          <p:cNvGraphicFramePr>
            <a:graphicFrameLocks noChangeAspect="1"/>
          </p:cNvGraphicFramePr>
          <p:nvPr>
            <p:extLst>
              <p:ext uri="{D42A27DB-BD31-4B8C-83A1-F6EECF244321}">
                <p14:modId xmlns:p14="http://schemas.microsoft.com/office/powerpoint/2010/main" val="3733796721"/>
              </p:ext>
            </p:extLst>
          </p:nvPr>
        </p:nvGraphicFramePr>
        <p:xfrm>
          <a:off x="900113" y="2903538"/>
          <a:ext cx="854075" cy="309562"/>
        </p:xfrm>
        <a:graphic>
          <a:graphicData uri="http://schemas.openxmlformats.org/presentationml/2006/ole">
            <mc:AlternateContent xmlns:mc="http://schemas.openxmlformats.org/markup-compatibility/2006">
              <mc:Choice xmlns:v="urn:schemas-microsoft-com:vml" Requires="v">
                <p:oleObj name="Equation" r:id="rId3" imgW="558558" imgH="203112" progId="Equation.DSMT4">
                  <p:embed/>
                </p:oleObj>
              </mc:Choice>
              <mc:Fallback>
                <p:oleObj name="Equation" r:id="rId3" imgW="558558" imgH="203112" progId="Equation.DSMT4">
                  <p:embed/>
                  <p:pic>
                    <p:nvPicPr>
                      <p:cNvPr id="19463" name="对象 3">
                        <a:extLst>
                          <a:ext uri="{FF2B5EF4-FFF2-40B4-BE49-F238E27FC236}">
                            <a16:creationId xmlns:a16="http://schemas.microsoft.com/office/drawing/2014/main" id="{E9462C23-03B1-4444-883A-73F30DE36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903538"/>
                        <a:ext cx="85407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灯片编号占位符 3">
            <a:extLst>
              <a:ext uri="{FF2B5EF4-FFF2-40B4-BE49-F238E27FC236}">
                <a16:creationId xmlns:a16="http://schemas.microsoft.com/office/drawing/2014/main" id="{FBC81511-0FB0-47F9-AB00-6D9F6AA5C7FF}"/>
              </a:ext>
            </a:extLst>
          </p:cNvPr>
          <p:cNvSpPr>
            <a:spLocks noGrp="1"/>
          </p:cNvSpPr>
          <p:nvPr>
            <p:ph type="sldNum" sz="quarter" idx="12"/>
          </p:nvPr>
        </p:nvSpPr>
        <p:spPr/>
        <p:txBody>
          <a:bodyPr/>
          <a:lstStyle/>
          <a:p>
            <a:pPr>
              <a:defRPr/>
            </a:pPr>
            <a:fld id="{35E70B0B-B37B-4557-ADAB-494D4AB1FBB9}" type="slidenum">
              <a:rPr lang="zh-CN" altLang="en-US" smtClean="0"/>
              <a:pPr>
                <a:defRPr/>
              </a:pPr>
              <a:t>10</a:t>
            </a:fld>
            <a:endParaRPr lang="en-US"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0EAC762A-59A4-4F5C-9A68-78EF9D42B741}"/>
              </a:ext>
            </a:extLst>
          </p:cNvPr>
          <p:cNvSpPr>
            <a:spLocks noGrp="1" noChangeArrowheads="1"/>
          </p:cNvSpPr>
          <p:nvPr>
            <p:ph type="title" idx="4294967295"/>
          </p:nvPr>
        </p:nvSpPr>
        <p:spPr>
          <a:xfrm>
            <a:off x="323850" y="304800"/>
            <a:ext cx="7772400" cy="750888"/>
          </a:xfrm>
        </p:spPr>
        <p:txBody>
          <a:bodyPr lIns="50800" tIns="50800" rIns="132080" bIns="50800" anchor="b"/>
          <a:lstStyle/>
          <a:p>
            <a:pPr indent="39688" eaLnBrk="1" hangingPunct="1"/>
            <a:r>
              <a:rPr lang="zh-CN" altLang="en-US" dirty="0">
                <a:latin typeface="微软雅黑" panose="020B0503020204020204" pitchFamily="34" charset="-122"/>
                <a:ea typeface="微软雅黑" panose="020B0503020204020204" pitchFamily="34" charset="-122"/>
              </a:rPr>
              <a:t>带宽与数据的传输</a:t>
            </a:r>
          </a:p>
        </p:txBody>
      </p:sp>
      <p:sp>
        <p:nvSpPr>
          <p:cNvPr id="75779" name="Rectangle 4">
            <a:extLst>
              <a:ext uri="{FF2B5EF4-FFF2-40B4-BE49-F238E27FC236}">
                <a16:creationId xmlns:a16="http://schemas.microsoft.com/office/drawing/2014/main" id="{EBA4566A-3347-4956-8B50-35D8EDF06E49}"/>
              </a:ext>
            </a:extLst>
          </p:cNvPr>
          <p:cNvSpPr>
            <a:spLocks noGrp="1" noChangeArrowheads="1"/>
          </p:cNvSpPr>
          <p:nvPr>
            <p:ph type="body" idx="4294967295"/>
          </p:nvPr>
        </p:nvSpPr>
        <p:spPr>
          <a:xfrm>
            <a:off x="231775" y="1396527"/>
            <a:ext cx="8680450" cy="4876258"/>
          </a:xfrm>
        </p:spPr>
        <p:txBody>
          <a:bodyPr lIns="50800" tIns="50800" rIns="132080" bIns="50800">
            <a:normAutofit lnSpcReduction="10000"/>
          </a:bodyPr>
          <a:lstStyle/>
          <a:p>
            <a:pPr eaLnBrk="1" hangingPunct="1">
              <a:lnSpc>
                <a:spcPct val="120000"/>
              </a:lnSpc>
            </a:pPr>
            <a:r>
              <a:rPr lang="zh-CN" altLang="en-US" sz="2800" dirty="0">
                <a:latin typeface="微软雅黑" panose="020B0503020204020204" pitchFamily="34" charset="-122"/>
                <a:ea typeface="微软雅黑" panose="020B0503020204020204" pitchFamily="34" charset="-122"/>
              </a:rPr>
              <a:t>视频一帧：</a:t>
            </a:r>
            <a:r>
              <a:rPr lang="en-US" altLang="zh-CN" sz="2800" dirty="0">
                <a:latin typeface="微软雅黑" panose="020B0503020204020204" pitchFamily="34" charset="-122"/>
                <a:ea typeface="微软雅黑" panose="020B0503020204020204" pitchFamily="34" charset="-122"/>
              </a:rPr>
              <a:t>1920</a:t>
            </a:r>
            <a:r>
              <a:rPr lang="zh-CN" altLang="en-US" sz="2800" dirty="0">
                <a:latin typeface="微软雅黑" panose="020B0503020204020204" pitchFamily="34" charset="-122"/>
                <a:ea typeface="微软雅黑" panose="020B0503020204020204" pitchFamily="34" charset="-122"/>
              </a:rPr>
              <a:t> x </a:t>
            </a:r>
            <a:r>
              <a:rPr lang="en-US" altLang="zh-CN" sz="2800" dirty="0">
                <a:latin typeface="微软雅黑" panose="020B0503020204020204" pitchFamily="34" charset="-122"/>
                <a:ea typeface="微软雅黑" panose="020B0503020204020204" pitchFamily="34" charset="-122"/>
              </a:rPr>
              <a:t>1080</a:t>
            </a:r>
            <a:r>
              <a:rPr lang="zh-CN" altLang="en-US" sz="2800" dirty="0">
                <a:latin typeface="微软雅黑" panose="020B0503020204020204" pitchFamily="34" charset="-122"/>
                <a:ea typeface="微软雅黑" panose="020B0503020204020204" pitchFamily="34" charset="-122"/>
              </a:rPr>
              <a:t> x 3 = </a:t>
            </a:r>
            <a:r>
              <a:rPr lang="en-US" altLang="zh-CN" sz="2800" dirty="0">
                <a:latin typeface="微软雅黑" panose="020B0503020204020204" pitchFamily="34" charset="-122"/>
                <a:ea typeface="微软雅黑" panose="020B0503020204020204" pitchFamily="34" charset="-122"/>
              </a:rPr>
              <a:t>6 220 800</a:t>
            </a:r>
            <a:r>
              <a:rPr lang="zh-CN" altLang="en-US" sz="3200" dirty="0">
                <a:latin typeface="微软雅黑" panose="020B0503020204020204" pitchFamily="34" charset="-122"/>
                <a:ea typeface="微软雅黑" panose="020B0503020204020204" pitchFamily="34" charset="-122"/>
              </a:rPr>
              <a:t>bytes</a:t>
            </a:r>
            <a:r>
              <a:rPr lang="zh-CN" altLang="en-US" sz="2800" dirty="0">
                <a:latin typeface="微软雅黑" panose="020B0503020204020204" pitchFamily="34" charset="-122"/>
                <a:ea typeface="微软雅黑" panose="020B0503020204020204" pitchFamily="34" charset="-122"/>
              </a:rPr>
              <a:t>.</a:t>
            </a:r>
          </a:p>
          <a:p>
            <a:pPr marL="782638" lvl="1" eaLnBrk="1" hangingPunct="1">
              <a:lnSpc>
                <a:spcPct val="120000"/>
              </a:lnSpc>
            </a:pPr>
            <a:r>
              <a:rPr lang="zh-CN" altLang="en-US" sz="2400" dirty="0">
                <a:latin typeface="微软雅黑" panose="020B0503020204020204" pitchFamily="34" charset="-122"/>
                <a:ea typeface="微软雅黑" panose="020B0503020204020204" pitchFamily="34" charset="-122"/>
              </a:rPr>
              <a:t>在 1/30 秒=0.033 秒通过一帧</a:t>
            </a:r>
          </a:p>
          <a:p>
            <a:pPr eaLnBrk="1" hangingPunct="1">
              <a:lnSpc>
                <a:spcPct val="120000"/>
              </a:lnSpc>
            </a:pPr>
            <a:r>
              <a:rPr lang="zh-CN" altLang="en-US" sz="2800" dirty="0">
                <a:latin typeface="微软雅黑" panose="020B0503020204020204" pitchFamily="34" charset="-122"/>
                <a:ea typeface="微软雅黑" panose="020B0503020204020204" pitchFamily="34" charset="-122"/>
              </a:rPr>
              <a:t>若总线传输速度 1 byte/</a:t>
            </a:r>
            <a:r>
              <a:rPr lang="en-US" altLang="zh-CN" sz="2800" dirty="0">
                <a:latin typeface="微软雅黑" panose="020B0503020204020204" pitchFamily="34" charset="-122"/>
                <a:ea typeface="微软雅黑" panose="020B0503020204020204" pitchFamily="34" charset="-122"/>
                <a:sym typeface="Symbol" panose="05050102010706020507" pitchFamily="18" charset="2"/>
              </a:rPr>
              <a:t>10</a:t>
            </a:r>
            <a:r>
              <a:rPr lang="en-US" altLang="zh-CN" sz="2800" dirty="0">
                <a:latin typeface="微软雅黑" panose="020B0503020204020204" pitchFamily="34" charset="-122"/>
                <a:ea typeface="微软雅黑" panose="020B0503020204020204" pitchFamily="34" charset="-122"/>
              </a:rPr>
              <a:t>ns</a:t>
            </a:r>
            <a:r>
              <a:rPr lang="zh-CN" altLang="en-US" sz="2800" dirty="0">
                <a:latin typeface="微软雅黑" panose="020B0503020204020204" pitchFamily="34" charset="-122"/>
                <a:ea typeface="微软雅黑" panose="020B0503020204020204" pitchFamily="34" charset="-122"/>
              </a:rPr>
              <a:t>, 则0.</a:t>
            </a:r>
            <a:r>
              <a:rPr lang="en-US" altLang="zh-CN" sz="2800" dirty="0">
                <a:latin typeface="微软雅黑" panose="020B0503020204020204" pitchFamily="34" charset="-122"/>
                <a:ea typeface="微软雅黑" panose="020B0503020204020204" pitchFamily="34" charset="-122"/>
              </a:rPr>
              <a:t>062</a:t>
            </a:r>
            <a:r>
              <a:rPr lang="zh-CN" altLang="en-US" sz="2800" dirty="0">
                <a:latin typeface="微软雅黑" panose="020B0503020204020204" pitchFamily="34" charset="-122"/>
                <a:ea typeface="微软雅黑" panose="020B0503020204020204" pitchFamily="34" charset="-122"/>
              </a:rPr>
              <a:t> 秒每帧.</a:t>
            </a:r>
          </a:p>
          <a:p>
            <a:pPr marL="782638" lvl="1" eaLnBrk="1" hangingPunct="1">
              <a:lnSpc>
                <a:spcPct val="120000"/>
              </a:lnSpc>
            </a:pPr>
            <a:r>
              <a:rPr lang="zh-CN" altLang="en-US" sz="2400" dirty="0">
                <a:latin typeface="微软雅黑" panose="020B0503020204020204" pitchFamily="34" charset="-122"/>
                <a:ea typeface="微软雅黑" panose="020B0503020204020204" pitchFamily="34" charset="-122"/>
              </a:rPr>
              <a:t>太慢</a:t>
            </a:r>
          </a:p>
          <a:p>
            <a:pPr eaLnBrk="1" hangingPunct="1">
              <a:lnSpc>
                <a:spcPct val="120000"/>
              </a:lnSpc>
            </a:pPr>
            <a:r>
              <a:rPr lang="zh-CN" altLang="en-US" sz="2800" dirty="0">
                <a:latin typeface="微软雅黑" panose="020B0503020204020204" pitchFamily="34" charset="-122"/>
                <a:ea typeface="微软雅黑" panose="020B0503020204020204" pitchFamily="34" charset="-122"/>
              </a:rPr>
              <a:t>增加总线带宽</a:t>
            </a:r>
          </a:p>
          <a:p>
            <a:pPr marL="782638" lvl="1" eaLnBrk="1" hangingPunct="1">
              <a:lnSpc>
                <a:spcPct val="120000"/>
              </a:lnSpc>
            </a:pPr>
            <a:r>
              <a:rPr lang="zh-CN" altLang="en-US" sz="2400" dirty="0">
                <a:latin typeface="微软雅黑" panose="020B0503020204020204" pitchFamily="34" charset="-122"/>
                <a:ea typeface="微软雅黑" panose="020B0503020204020204" pitchFamily="34" charset="-122"/>
              </a:rPr>
              <a:t>增加总线的位宽</a:t>
            </a:r>
            <a:endParaRPr lang="en-US" altLang="zh-CN" sz="2400" dirty="0">
              <a:latin typeface="微软雅黑" panose="020B0503020204020204" pitchFamily="34" charset="-122"/>
              <a:ea typeface="微软雅黑" panose="020B0503020204020204" pitchFamily="34" charset="-122"/>
            </a:endParaRPr>
          </a:p>
          <a:p>
            <a:pPr marL="1182688" lvl="2" eaLnBrk="1" hangingPunct="1">
              <a:lnSpc>
                <a:spcPct val="120000"/>
              </a:lnSpc>
            </a:pPr>
            <a:r>
              <a:rPr lang="zh-CN" altLang="en-US" sz="2000" dirty="0">
                <a:latin typeface="微软雅黑" panose="020B0503020204020204" pitchFamily="34" charset="-122"/>
                <a:ea typeface="微软雅黑" panose="020B0503020204020204" pitchFamily="34" charset="-122"/>
              </a:rPr>
              <a:t>每次传输 </a:t>
            </a:r>
            <a:r>
              <a:rPr lang="en-US" altLang="zh-CN" sz="2000" dirty="0">
                <a:latin typeface="微软雅黑" panose="020B0503020204020204" pitchFamily="34" charset="-122"/>
                <a:ea typeface="微软雅黑" panose="020B0503020204020204" pitchFamily="34" charset="-122"/>
              </a:rPr>
              <a:t>4 bytes/10ns,</a:t>
            </a:r>
            <a:r>
              <a:rPr lang="zh-CN" altLang="en-US" sz="2000" dirty="0">
                <a:latin typeface="微软雅黑" panose="020B0503020204020204" pitchFamily="34" charset="-122"/>
                <a:ea typeface="微软雅黑" panose="020B0503020204020204" pitchFamily="34" charset="-122"/>
              </a:rPr>
              <a:t> 则需要</a:t>
            </a:r>
            <a:r>
              <a:rPr lang="en-US" altLang="zh-CN" sz="2000" dirty="0">
                <a:latin typeface="微软雅黑" panose="020B0503020204020204" pitchFamily="34" charset="-122"/>
                <a:ea typeface="微软雅黑" panose="020B0503020204020204" pitchFamily="34" charset="-122"/>
              </a:rPr>
              <a:t>0.0155 s/</a:t>
            </a:r>
            <a:r>
              <a:rPr lang="zh-CN" altLang="en-US" sz="2000" dirty="0">
                <a:latin typeface="微软雅黑" panose="020B0503020204020204" pitchFamily="34" charset="-122"/>
                <a:ea typeface="微软雅黑" panose="020B0503020204020204" pitchFamily="34" charset="-122"/>
              </a:rPr>
              <a:t>帧，达到要求</a:t>
            </a:r>
          </a:p>
          <a:p>
            <a:pPr marL="782638" lvl="1" eaLnBrk="1" hangingPunct="1">
              <a:lnSpc>
                <a:spcPct val="120000"/>
              </a:lnSpc>
            </a:pPr>
            <a:r>
              <a:rPr lang="zh-CN" altLang="en-US" sz="2400" dirty="0">
                <a:latin typeface="微软雅黑" panose="020B0503020204020204" pitchFamily="34" charset="-122"/>
                <a:ea typeface="微软雅黑" panose="020B0503020204020204" pitchFamily="34" charset="-122"/>
              </a:rPr>
              <a:t>增加总线时钟的频率</a:t>
            </a:r>
            <a:endParaRPr lang="en-US" altLang="zh-CN" sz="2400" dirty="0">
              <a:latin typeface="微软雅黑" panose="020B0503020204020204" pitchFamily="34" charset="-122"/>
              <a:ea typeface="微软雅黑" panose="020B0503020204020204" pitchFamily="34" charset="-122"/>
            </a:endParaRPr>
          </a:p>
          <a:p>
            <a:pPr marL="1182688" lvl="2" eaLnBrk="1" hangingPunct="1">
              <a:lnSpc>
                <a:spcPct val="120000"/>
              </a:lnSpc>
            </a:pPr>
            <a:r>
              <a:rPr lang="zh-CN" altLang="en-US" sz="2000" dirty="0">
                <a:latin typeface="微软雅黑" panose="020B0503020204020204" pitchFamily="34" charset="-122"/>
                <a:ea typeface="微软雅黑" panose="020B0503020204020204" pitchFamily="34" charset="-122"/>
              </a:rPr>
              <a:t>总线时钟</a:t>
            </a:r>
            <a:r>
              <a:rPr lang="en-US" altLang="zh-CN" sz="2000" dirty="0">
                <a:latin typeface="微软雅黑" panose="020B0503020204020204" pitchFamily="34" charset="-122"/>
                <a:ea typeface="微软雅黑" panose="020B0503020204020204" pitchFamily="34" charset="-122"/>
              </a:rPr>
              <a:t>200MHz, 1</a:t>
            </a:r>
            <a:r>
              <a:rPr lang="zh-CN" altLang="en-US" sz="2000" dirty="0">
                <a:latin typeface="微软雅黑" panose="020B0503020204020204" pitchFamily="34" charset="-122"/>
                <a:ea typeface="微软雅黑" panose="020B0503020204020204" pitchFamily="34" charset="-122"/>
              </a:rPr>
              <a:t>byte/</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5</a:t>
            </a:r>
            <a:r>
              <a:rPr lang="en-US" altLang="zh-CN" sz="2000" dirty="0">
                <a:latin typeface="微软雅黑" panose="020B0503020204020204" pitchFamily="34" charset="-122"/>
                <a:ea typeface="微软雅黑" panose="020B0503020204020204" pitchFamily="34" charset="-122"/>
              </a:rPr>
              <a:t>ns</a:t>
            </a:r>
            <a:r>
              <a:rPr lang="zh-CN" altLang="en-US" sz="2000" dirty="0">
                <a:latin typeface="微软雅黑" panose="020B0503020204020204" pitchFamily="34" charset="-122"/>
                <a:ea typeface="微软雅黑" panose="020B0503020204020204" pitchFamily="34" charset="-122"/>
              </a:rPr>
              <a:t>，则需要</a:t>
            </a:r>
            <a:r>
              <a:rPr lang="en-US" altLang="zh-CN" sz="2000" dirty="0">
                <a:latin typeface="微软雅黑" panose="020B0503020204020204" pitchFamily="34" charset="-122"/>
                <a:ea typeface="微软雅黑" panose="020B0503020204020204" pitchFamily="34" charset="-122"/>
              </a:rPr>
              <a:t>0.031s/</a:t>
            </a:r>
            <a:r>
              <a:rPr lang="zh-CN" altLang="en-US" sz="2000" dirty="0">
                <a:latin typeface="微软雅黑" panose="020B0503020204020204" pitchFamily="34" charset="-122"/>
                <a:ea typeface="微软雅黑" panose="020B0503020204020204" pitchFamily="34" charset="-122"/>
              </a:rPr>
              <a:t>帧，达到要求</a:t>
            </a:r>
          </a:p>
        </p:txBody>
      </p:sp>
      <p:sp>
        <p:nvSpPr>
          <p:cNvPr id="2" name="页脚占位符 1">
            <a:extLst>
              <a:ext uri="{FF2B5EF4-FFF2-40B4-BE49-F238E27FC236}">
                <a16:creationId xmlns:a16="http://schemas.microsoft.com/office/drawing/2014/main" id="{A8F946B8-688F-457D-97DF-C27B0E91B04E}"/>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B1BA1E42-9464-4FBB-9324-66376DDBECF5}"/>
              </a:ext>
            </a:extLst>
          </p:cNvPr>
          <p:cNvSpPr>
            <a:spLocks noGrp="1"/>
          </p:cNvSpPr>
          <p:nvPr>
            <p:ph type="dt" sz="quarter" idx="10"/>
          </p:nvPr>
        </p:nvSpPr>
        <p:spPr/>
        <p:txBody>
          <a:bodyPr/>
          <a:lstStyle/>
          <a:p>
            <a:pPr>
              <a:defRPr/>
            </a:pPr>
            <a:fld id="{0497480C-3C79-4023-A657-3E8AF7AF3881}" type="datetime1">
              <a:rPr lang="zh-CN" altLang="en-US"/>
              <a:pPr>
                <a:defRPr/>
              </a:pPr>
              <a:t>2025/6/18</a:t>
            </a:fld>
            <a:endParaRPr lang="zh-CN" altLang="en-US"/>
          </a:p>
        </p:txBody>
      </p:sp>
      <p:sp>
        <p:nvSpPr>
          <p:cNvPr id="4" name="灯片编号占位符 3">
            <a:extLst>
              <a:ext uri="{FF2B5EF4-FFF2-40B4-BE49-F238E27FC236}">
                <a16:creationId xmlns:a16="http://schemas.microsoft.com/office/drawing/2014/main" id="{E9FA1EEB-F8BD-400D-8FE2-B9C5B3F90AEE}"/>
              </a:ext>
            </a:extLst>
          </p:cNvPr>
          <p:cNvSpPr>
            <a:spLocks noGrp="1"/>
          </p:cNvSpPr>
          <p:nvPr>
            <p:ph type="sldNum" sz="quarter" idx="12"/>
          </p:nvPr>
        </p:nvSpPr>
        <p:spPr/>
        <p:txBody>
          <a:bodyPr/>
          <a:lstStyle/>
          <a:p>
            <a:pPr>
              <a:defRPr/>
            </a:pPr>
            <a:fld id="{A6B7765A-8627-49D9-841C-AE472B10D974}" type="slidenum">
              <a:rPr lang="zh-CN" altLang="en-US" smtClean="0"/>
              <a:pPr>
                <a:defRPr/>
              </a:pPr>
              <a:t>100</a:t>
            </a:fld>
            <a:endParaRPr lang="en-US" altLang="zh-CN"/>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46A043C9-9ADD-4F0D-AA5E-9BF4D1948766}"/>
              </a:ext>
            </a:extLst>
          </p:cNvPr>
          <p:cNvSpPr>
            <a:spLocks noGrp="1" noChangeArrowheads="1"/>
          </p:cNvSpPr>
          <p:nvPr>
            <p:ph type="title" idx="4294967295"/>
          </p:nvPr>
        </p:nvSpPr>
        <p:spPr>
          <a:xfrm>
            <a:off x="406400" y="0"/>
            <a:ext cx="7772400" cy="841375"/>
          </a:xfrm>
        </p:spPr>
        <p:txBody>
          <a:bodyPr lIns="50800" tIns="50800" rIns="132080" bIns="50800" anchor="b"/>
          <a:lstStyle/>
          <a:p>
            <a:pPr indent="39688" eaLnBrk="1" hangingPunct="1"/>
            <a:r>
              <a:rPr lang="zh-CN" altLang="en-US" dirty="0">
                <a:latin typeface="微软雅黑" panose="020B0503020204020204" pitchFamily="34" charset="-122"/>
                <a:ea typeface="微软雅黑" panose="020B0503020204020204" pitchFamily="34" charset="-122"/>
              </a:rPr>
              <a:t>总线的带宽</a:t>
            </a:r>
          </a:p>
        </p:txBody>
      </p:sp>
      <p:sp>
        <p:nvSpPr>
          <p:cNvPr id="76803" name="Rectangle 3">
            <a:extLst>
              <a:ext uri="{FF2B5EF4-FFF2-40B4-BE49-F238E27FC236}">
                <a16:creationId xmlns:a16="http://schemas.microsoft.com/office/drawing/2014/main" id="{C3F81341-8E59-438D-A90C-A04038CD529A}"/>
              </a:ext>
            </a:extLst>
          </p:cNvPr>
          <p:cNvSpPr>
            <a:spLocks noGrp="1" noChangeArrowheads="1"/>
          </p:cNvSpPr>
          <p:nvPr>
            <p:ph type="body" idx="4294967295"/>
          </p:nvPr>
        </p:nvSpPr>
        <p:spPr>
          <a:xfrm>
            <a:off x="292100" y="841375"/>
            <a:ext cx="4241800" cy="5480050"/>
          </a:xfrm>
        </p:spPr>
        <p:txBody>
          <a:bodyPr lIns="50800" tIns="50800" rIns="132080" bIns="50800"/>
          <a:lstStyle/>
          <a:p>
            <a:pPr eaLnBrk="1" hangingPunct="1"/>
            <a:r>
              <a:rPr lang="zh-CN" altLang="en-US" sz="2800" dirty="0">
                <a:latin typeface="微软雅黑" panose="020B0503020204020204" pitchFamily="34" charset="-122"/>
                <a:ea typeface="微软雅黑" panose="020B0503020204020204" pitchFamily="34" charset="-122"/>
              </a:rPr>
              <a:t>T: 总线的周期数</a:t>
            </a:r>
          </a:p>
          <a:p>
            <a:pPr eaLnBrk="1" hangingPunct="1"/>
            <a:r>
              <a:rPr lang="zh-CN" altLang="en-US" sz="2800" dirty="0">
                <a:latin typeface="微软雅黑" panose="020B0503020204020204" pitchFamily="34" charset="-122"/>
                <a:ea typeface="微软雅黑" panose="020B0503020204020204" pitchFamily="34" charset="-122"/>
              </a:rPr>
              <a:t>P: 总线时钟周期time/bus_cycle</a:t>
            </a:r>
          </a:p>
          <a:p>
            <a:pPr eaLnBrk="1" hangingPunct="1"/>
            <a:r>
              <a:rPr lang="zh-CN" altLang="en-US" sz="2800" dirty="0">
                <a:latin typeface="微软雅黑" panose="020B0503020204020204" pitchFamily="34" charset="-122"/>
                <a:ea typeface="微软雅黑" panose="020B0503020204020204" pitchFamily="34" charset="-122"/>
              </a:rPr>
              <a:t>总的传输时间</a:t>
            </a:r>
            <a:r>
              <a:rPr lang="en-US" altLang="zh-CN" sz="2800" dirty="0">
                <a:latin typeface="微软雅黑" panose="020B0503020204020204" pitchFamily="34" charset="-122"/>
                <a:ea typeface="微软雅黑" panose="020B0503020204020204" pitchFamily="34" charset="-122"/>
              </a:rPr>
              <a:t>:</a:t>
            </a:r>
          </a:p>
          <a:p>
            <a:pPr marL="782638" lvl="1" eaLnBrk="1" hangingPunct="1"/>
            <a:r>
              <a:rPr lang="en-US" altLang="zh-CN" sz="2400" dirty="0">
                <a:latin typeface="微软雅黑" panose="020B0503020204020204" pitchFamily="34" charset="-122"/>
                <a:ea typeface="微软雅黑" panose="020B0503020204020204" pitchFamily="34" charset="-122"/>
              </a:rPr>
              <a:t>t = TP</a:t>
            </a:r>
          </a:p>
          <a:p>
            <a:pPr eaLnBrk="1" hangingPunct="1"/>
            <a:r>
              <a:rPr lang="en-US" altLang="zh-CN" sz="2800" dirty="0">
                <a:latin typeface="微软雅黑" panose="020B0503020204020204" pitchFamily="34" charset="-122"/>
                <a:ea typeface="微软雅黑" panose="020B0503020204020204" pitchFamily="34" charset="-122"/>
              </a:rPr>
              <a:t>W:</a:t>
            </a:r>
            <a:r>
              <a:rPr lang="zh-CN" altLang="en-US" sz="2800" dirty="0">
                <a:latin typeface="微软雅黑" panose="020B0503020204020204" pitchFamily="34" charset="-122"/>
                <a:ea typeface="微软雅黑" panose="020B0503020204020204" pitchFamily="34" charset="-122"/>
              </a:rPr>
              <a:t>基本总线位宽，字节单位.</a:t>
            </a:r>
            <a:endParaRPr lang="en-US" altLang="zh-CN" sz="2800" dirty="0">
              <a:latin typeface="微软雅黑" panose="020B0503020204020204" pitchFamily="34" charset="-122"/>
              <a:ea typeface="微软雅黑" panose="020B0503020204020204" pitchFamily="34" charset="-122"/>
            </a:endParaRPr>
          </a:p>
          <a:p>
            <a:pPr eaLnBrk="1" hangingPunct="1"/>
            <a:r>
              <a:rPr lang="en-US" altLang="zh-CN" sz="2800"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：传送的字节数</a:t>
            </a:r>
          </a:p>
          <a:p>
            <a:pPr eaLnBrk="1" hangingPunct="1"/>
            <a:r>
              <a:rPr lang="zh-CN" altLang="en-US" sz="2800" dirty="0">
                <a:latin typeface="微软雅黑" panose="020B0503020204020204" pitchFamily="34" charset="-122"/>
                <a:ea typeface="微软雅黑" panose="020B0503020204020204" pitchFamily="34" charset="-122"/>
              </a:rPr>
              <a:t>D: 传输W字节宽的数据消耗D个时钟周期.</a:t>
            </a:r>
          </a:p>
          <a:p>
            <a:pPr eaLnBrk="1" hangingPunct="1"/>
            <a:r>
              <a:rPr lang="zh-CN" altLang="en-US" sz="2800" dirty="0">
                <a:latin typeface="微软雅黑" panose="020B0503020204020204" pitchFamily="34" charset="-122"/>
                <a:ea typeface="微软雅黑" panose="020B0503020204020204" pitchFamily="34" charset="-122"/>
              </a:rPr>
              <a:t>额外消耗：O=O1 + O2 </a:t>
            </a:r>
          </a:p>
        </p:txBody>
      </p:sp>
      <p:grpSp>
        <p:nvGrpSpPr>
          <p:cNvPr id="76804" name="组合 4">
            <a:extLst>
              <a:ext uri="{FF2B5EF4-FFF2-40B4-BE49-F238E27FC236}">
                <a16:creationId xmlns:a16="http://schemas.microsoft.com/office/drawing/2014/main" id="{E5A0A651-C525-45E4-8DD7-BA5FC85B7251}"/>
              </a:ext>
            </a:extLst>
          </p:cNvPr>
          <p:cNvGrpSpPr>
            <a:grpSpLocks/>
          </p:cNvGrpSpPr>
          <p:nvPr/>
        </p:nvGrpSpPr>
        <p:grpSpPr bwMode="auto">
          <a:xfrm>
            <a:off x="4776851" y="952500"/>
            <a:ext cx="3946525" cy="2820988"/>
            <a:chOff x="5029200" y="2133600"/>
            <a:chExt cx="3946525" cy="2820988"/>
          </a:xfrm>
        </p:grpSpPr>
        <p:grpSp>
          <p:nvGrpSpPr>
            <p:cNvPr id="76810" name="Group 7">
              <a:extLst>
                <a:ext uri="{FF2B5EF4-FFF2-40B4-BE49-F238E27FC236}">
                  <a16:creationId xmlns:a16="http://schemas.microsoft.com/office/drawing/2014/main" id="{82928945-8553-4687-A56B-E1013AE68722}"/>
                </a:ext>
              </a:extLst>
            </p:cNvPr>
            <p:cNvGrpSpPr>
              <a:grpSpLocks/>
            </p:cNvGrpSpPr>
            <p:nvPr/>
          </p:nvGrpSpPr>
          <p:grpSpPr bwMode="auto">
            <a:xfrm>
              <a:off x="5029200" y="2133600"/>
              <a:ext cx="990600" cy="2819400"/>
              <a:chOff x="0" y="0"/>
              <a:chExt cx="624" cy="1776"/>
            </a:xfrm>
          </p:grpSpPr>
          <p:sp>
            <p:nvSpPr>
              <p:cNvPr id="76819" name="Rectangle 5">
                <a:extLst>
                  <a:ext uri="{FF2B5EF4-FFF2-40B4-BE49-F238E27FC236}">
                    <a16:creationId xmlns:a16="http://schemas.microsoft.com/office/drawing/2014/main" id="{1D983BC9-B7E7-4919-AD75-5A838CBDA3D6}"/>
                  </a:ext>
                </a:extLst>
              </p:cNvPr>
              <p:cNvSpPr>
                <a:spLocks/>
              </p:cNvSpPr>
              <p:nvPr/>
            </p:nvSpPr>
            <p:spPr bwMode="auto">
              <a:xfrm>
                <a:off x="0" y="0"/>
                <a:ext cx="624" cy="1776"/>
              </a:xfrm>
              <a:prstGeom prst="rect">
                <a:avLst/>
              </a:prstGeom>
              <a:solidFill>
                <a:srgbClr val="FFB8AA"/>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6820" name="Rectangle 6">
                <a:extLst>
                  <a:ext uri="{FF2B5EF4-FFF2-40B4-BE49-F238E27FC236}">
                    <a16:creationId xmlns:a16="http://schemas.microsoft.com/office/drawing/2014/main" id="{CBF8DD3C-CAE1-433B-9AE7-ECA40BE6082E}"/>
                  </a:ext>
                </a:extLst>
              </p:cNvPr>
              <p:cNvSpPr>
                <a:spLocks noChangeArrowheads="1"/>
              </p:cNvSpPr>
              <p:nvPr/>
            </p:nvSpPr>
            <p:spPr bwMode="auto">
              <a:xfrm>
                <a:off x="0" y="0"/>
                <a:ext cx="6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O1</a:t>
                </a:r>
              </a:p>
            </p:txBody>
          </p:sp>
        </p:grpSp>
        <p:grpSp>
          <p:nvGrpSpPr>
            <p:cNvPr id="76811" name="Group 10">
              <a:extLst>
                <a:ext uri="{FF2B5EF4-FFF2-40B4-BE49-F238E27FC236}">
                  <a16:creationId xmlns:a16="http://schemas.microsoft.com/office/drawing/2014/main" id="{8573CE15-D064-4286-91DC-E525D0335202}"/>
                </a:ext>
              </a:extLst>
            </p:cNvPr>
            <p:cNvGrpSpPr>
              <a:grpSpLocks/>
            </p:cNvGrpSpPr>
            <p:nvPr/>
          </p:nvGrpSpPr>
          <p:grpSpPr bwMode="auto">
            <a:xfrm>
              <a:off x="6019800" y="2133600"/>
              <a:ext cx="1447800" cy="2819400"/>
              <a:chOff x="0" y="0"/>
              <a:chExt cx="912" cy="1776"/>
            </a:xfrm>
          </p:grpSpPr>
          <p:sp>
            <p:nvSpPr>
              <p:cNvPr id="76817" name="Rectangle 8">
                <a:extLst>
                  <a:ext uri="{FF2B5EF4-FFF2-40B4-BE49-F238E27FC236}">
                    <a16:creationId xmlns:a16="http://schemas.microsoft.com/office/drawing/2014/main" id="{6646F37E-C48D-4A1F-A279-1B9DA575A8F8}"/>
                  </a:ext>
                </a:extLst>
              </p:cNvPr>
              <p:cNvSpPr>
                <a:spLocks/>
              </p:cNvSpPr>
              <p:nvPr/>
            </p:nvSpPr>
            <p:spPr bwMode="auto">
              <a:xfrm>
                <a:off x="0" y="0"/>
                <a:ext cx="912" cy="1776"/>
              </a:xfrm>
              <a:prstGeom prst="rect">
                <a:avLst/>
              </a:prstGeom>
              <a:solidFill>
                <a:srgbClr val="BBE0E3"/>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6818" name="Rectangle 9">
                <a:extLst>
                  <a:ext uri="{FF2B5EF4-FFF2-40B4-BE49-F238E27FC236}">
                    <a16:creationId xmlns:a16="http://schemas.microsoft.com/office/drawing/2014/main" id="{16B5E634-D63B-460C-BEEB-C3AA681B7569}"/>
                  </a:ext>
                </a:extLst>
              </p:cNvPr>
              <p:cNvSpPr>
                <a:spLocks noChangeArrowheads="1"/>
              </p:cNvSpPr>
              <p:nvPr/>
            </p:nvSpPr>
            <p:spPr bwMode="auto">
              <a:xfrm>
                <a:off x="0" y="0"/>
                <a:ext cx="91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D</a:t>
                </a:r>
              </a:p>
            </p:txBody>
          </p:sp>
        </p:grpSp>
        <p:grpSp>
          <p:nvGrpSpPr>
            <p:cNvPr id="76812" name="Group 13">
              <a:extLst>
                <a:ext uri="{FF2B5EF4-FFF2-40B4-BE49-F238E27FC236}">
                  <a16:creationId xmlns:a16="http://schemas.microsoft.com/office/drawing/2014/main" id="{6CF87A0E-6CD7-408B-8362-2AE1253F114F}"/>
                </a:ext>
              </a:extLst>
            </p:cNvPr>
            <p:cNvGrpSpPr>
              <a:grpSpLocks/>
            </p:cNvGrpSpPr>
            <p:nvPr/>
          </p:nvGrpSpPr>
          <p:grpSpPr bwMode="auto">
            <a:xfrm>
              <a:off x="7467600" y="2133600"/>
              <a:ext cx="990600" cy="2819400"/>
              <a:chOff x="0" y="0"/>
              <a:chExt cx="624" cy="1776"/>
            </a:xfrm>
          </p:grpSpPr>
          <p:sp>
            <p:nvSpPr>
              <p:cNvPr id="76815" name="Rectangle 11">
                <a:extLst>
                  <a:ext uri="{FF2B5EF4-FFF2-40B4-BE49-F238E27FC236}">
                    <a16:creationId xmlns:a16="http://schemas.microsoft.com/office/drawing/2014/main" id="{DB097BA3-3E95-4A01-A24C-5A87093C1A3D}"/>
                  </a:ext>
                </a:extLst>
              </p:cNvPr>
              <p:cNvSpPr>
                <a:spLocks/>
              </p:cNvSpPr>
              <p:nvPr/>
            </p:nvSpPr>
            <p:spPr bwMode="auto">
              <a:xfrm>
                <a:off x="0" y="0"/>
                <a:ext cx="624" cy="1776"/>
              </a:xfrm>
              <a:prstGeom prst="rect">
                <a:avLst/>
              </a:prstGeom>
              <a:solidFill>
                <a:srgbClr val="FFB8AA"/>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6816" name="Rectangle 12">
                <a:extLst>
                  <a:ext uri="{FF2B5EF4-FFF2-40B4-BE49-F238E27FC236}">
                    <a16:creationId xmlns:a16="http://schemas.microsoft.com/office/drawing/2014/main" id="{82A0E35C-ADC7-4678-81D8-47962879623C}"/>
                  </a:ext>
                </a:extLst>
              </p:cNvPr>
              <p:cNvSpPr>
                <a:spLocks noChangeArrowheads="1"/>
              </p:cNvSpPr>
              <p:nvPr/>
            </p:nvSpPr>
            <p:spPr bwMode="auto">
              <a:xfrm>
                <a:off x="0" y="0"/>
                <a:ext cx="6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O2</a:t>
                </a:r>
              </a:p>
            </p:txBody>
          </p:sp>
        </p:grpSp>
        <p:sp>
          <p:nvSpPr>
            <p:cNvPr id="76813" name="Line 14">
              <a:extLst>
                <a:ext uri="{FF2B5EF4-FFF2-40B4-BE49-F238E27FC236}">
                  <a16:creationId xmlns:a16="http://schemas.microsoft.com/office/drawing/2014/main" id="{8FBFA2D6-FDC1-4202-BF25-307A979D67FE}"/>
                </a:ext>
              </a:extLst>
            </p:cNvPr>
            <p:cNvSpPr>
              <a:spLocks noChangeShapeType="1"/>
            </p:cNvSpPr>
            <p:nvPr/>
          </p:nvSpPr>
          <p:spPr bwMode="auto">
            <a:xfrm flipH="1">
              <a:off x="8609013" y="2135188"/>
              <a:ext cx="3175" cy="281940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6814" name="Rectangle 15">
              <a:extLst>
                <a:ext uri="{FF2B5EF4-FFF2-40B4-BE49-F238E27FC236}">
                  <a16:creationId xmlns:a16="http://schemas.microsoft.com/office/drawing/2014/main" id="{33BB637C-1549-4E47-A0A5-A1D028B4CD75}"/>
                </a:ext>
              </a:extLst>
            </p:cNvPr>
            <p:cNvSpPr>
              <a:spLocks noChangeArrowheads="1"/>
            </p:cNvSpPr>
            <p:nvPr/>
          </p:nvSpPr>
          <p:spPr bwMode="auto">
            <a:xfrm>
              <a:off x="8534400" y="3200400"/>
              <a:ext cx="441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W</a:t>
              </a:r>
            </a:p>
          </p:txBody>
        </p:sp>
      </p:grpSp>
      <p:sp>
        <p:nvSpPr>
          <p:cNvPr id="76805" name="Rectangle 16">
            <a:extLst>
              <a:ext uri="{FF2B5EF4-FFF2-40B4-BE49-F238E27FC236}">
                <a16:creationId xmlns:a16="http://schemas.microsoft.com/office/drawing/2014/main" id="{AC034121-7D87-4F9F-BF08-020146813EED}"/>
              </a:ext>
            </a:extLst>
          </p:cNvPr>
          <p:cNvSpPr>
            <a:spLocks noChangeArrowheads="1"/>
          </p:cNvSpPr>
          <p:nvPr/>
        </p:nvSpPr>
        <p:spPr bwMode="auto">
          <a:xfrm>
            <a:off x="5180013" y="5410200"/>
            <a:ext cx="29146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T</a:t>
            </a:r>
            <a:r>
              <a:rPr lang="en-US" altLang="zh-CN" sz="2400" baseline="-25000">
                <a:latin typeface="Tahoma" panose="020B0604030504040204" pitchFamily="34" charset="0"/>
                <a:ea typeface="MS PGothic" panose="020B0600070205080204" pitchFamily="34" charset="-128"/>
              </a:rPr>
              <a:t>basic</a:t>
            </a:r>
            <a:r>
              <a:rPr lang="en-US" altLang="zh-CN" sz="2400">
                <a:latin typeface="Tahoma" panose="020B0604030504040204" pitchFamily="34" charset="0"/>
                <a:ea typeface="MS PGothic" panose="020B0600070205080204" pitchFamily="34" charset="-128"/>
              </a:rPr>
              <a:t>(N) = (D+O)N/W</a:t>
            </a:r>
          </a:p>
        </p:txBody>
      </p:sp>
      <p:sp>
        <p:nvSpPr>
          <p:cNvPr id="2" name="页脚占位符 1">
            <a:extLst>
              <a:ext uri="{FF2B5EF4-FFF2-40B4-BE49-F238E27FC236}">
                <a16:creationId xmlns:a16="http://schemas.microsoft.com/office/drawing/2014/main" id="{7A18B5AC-F2CB-40B6-A275-863EDC1E62F3}"/>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A3EF3A87-B0D4-4760-B669-2E16131C4963}"/>
              </a:ext>
            </a:extLst>
          </p:cNvPr>
          <p:cNvSpPr>
            <a:spLocks noGrp="1"/>
          </p:cNvSpPr>
          <p:nvPr>
            <p:ph type="dt" sz="quarter" idx="10"/>
          </p:nvPr>
        </p:nvSpPr>
        <p:spPr/>
        <p:txBody>
          <a:bodyPr/>
          <a:lstStyle/>
          <a:p>
            <a:pPr>
              <a:defRPr/>
            </a:pPr>
            <a:fld id="{111D054C-6900-480A-BA0C-BC4D17078DE2}" type="datetime1">
              <a:rPr lang="zh-CN" altLang="en-US"/>
              <a:pPr>
                <a:defRPr/>
              </a:pPr>
              <a:t>2025/6/18</a:t>
            </a:fld>
            <a:endParaRPr lang="zh-CN" altLang="en-US"/>
          </a:p>
        </p:txBody>
      </p:sp>
      <p:sp>
        <p:nvSpPr>
          <p:cNvPr id="4" name="灯片编号占位符 3">
            <a:extLst>
              <a:ext uri="{FF2B5EF4-FFF2-40B4-BE49-F238E27FC236}">
                <a16:creationId xmlns:a16="http://schemas.microsoft.com/office/drawing/2014/main" id="{62BDBBE5-6ED8-4EF0-8C63-24923906A7FB}"/>
              </a:ext>
            </a:extLst>
          </p:cNvPr>
          <p:cNvSpPr>
            <a:spLocks noGrp="1"/>
          </p:cNvSpPr>
          <p:nvPr>
            <p:ph type="sldNum" sz="quarter" idx="12"/>
          </p:nvPr>
        </p:nvSpPr>
        <p:spPr/>
        <p:txBody>
          <a:bodyPr/>
          <a:lstStyle/>
          <a:p>
            <a:pPr>
              <a:defRPr/>
            </a:pPr>
            <a:fld id="{B40D7E7C-5F78-4B28-B35E-3938B696AA8E}" type="slidenum">
              <a:rPr lang="zh-CN" altLang="en-US" smtClean="0"/>
              <a:pPr>
                <a:defRPr/>
              </a:pPr>
              <a:t>101</a:t>
            </a:fld>
            <a:endParaRPr lang="en-US" altLang="zh-CN"/>
          </a:p>
        </p:txBody>
      </p:sp>
      <p:sp>
        <p:nvSpPr>
          <p:cNvPr id="76809" name="矩形 5">
            <a:extLst>
              <a:ext uri="{FF2B5EF4-FFF2-40B4-BE49-F238E27FC236}">
                <a16:creationId xmlns:a16="http://schemas.microsoft.com/office/drawing/2014/main" id="{680EF7AF-6837-471A-94BB-5E0011D46140}"/>
              </a:ext>
            </a:extLst>
          </p:cNvPr>
          <p:cNvSpPr>
            <a:spLocks noChangeArrowheads="1"/>
          </p:cNvSpPr>
          <p:nvPr/>
        </p:nvSpPr>
        <p:spPr bwMode="auto">
          <a:xfrm>
            <a:off x="5619750" y="4243388"/>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Tahoma" panose="020B0604030504040204" pitchFamily="34" charset="0"/>
              </a:rPr>
              <a:t>非突发传输</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D6A350C-51FC-4829-AA7A-B5951AA57A37}"/>
              </a:ext>
            </a:extLst>
          </p:cNvPr>
          <p:cNvSpPr>
            <a:spLocks noGrp="1" noChangeArrowheads="1"/>
          </p:cNvSpPr>
          <p:nvPr>
            <p:ph type="title" idx="4294967295"/>
          </p:nvPr>
        </p:nvSpPr>
        <p:spPr>
          <a:xfrm>
            <a:off x="406400" y="0"/>
            <a:ext cx="7772400" cy="841375"/>
          </a:xfrm>
        </p:spPr>
        <p:txBody>
          <a:bodyPr lIns="50800" tIns="50800" rIns="132080" bIns="50800" anchor="b"/>
          <a:lstStyle/>
          <a:p>
            <a:pPr indent="39688" eaLnBrk="1" hangingPunct="1"/>
            <a:r>
              <a:rPr lang="zh-CN" altLang="en-US">
                <a:latin typeface="微软雅黑" panose="020B0503020204020204" pitchFamily="34" charset="-122"/>
                <a:ea typeface="微软雅黑" panose="020B0503020204020204" pitchFamily="34" charset="-122"/>
              </a:rPr>
              <a:t>内存突发传输</a:t>
            </a:r>
            <a:r>
              <a:rPr lang="zh-CN" altLang="en-US" dirty="0">
                <a:latin typeface="微软雅黑" panose="020B0503020204020204" pitchFamily="34" charset="-122"/>
                <a:ea typeface="微软雅黑" panose="020B0503020204020204" pitchFamily="34" charset="-122"/>
              </a:rPr>
              <a:t>的带宽</a:t>
            </a:r>
          </a:p>
        </p:txBody>
      </p:sp>
      <p:grpSp>
        <p:nvGrpSpPr>
          <p:cNvPr id="77827" name="Group 7">
            <a:extLst>
              <a:ext uri="{FF2B5EF4-FFF2-40B4-BE49-F238E27FC236}">
                <a16:creationId xmlns:a16="http://schemas.microsoft.com/office/drawing/2014/main" id="{02E5C64D-5506-4371-A8B8-CA7DF3AFB603}"/>
              </a:ext>
            </a:extLst>
          </p:cNvPr>
          <p:cNvGrpSpPr>
            <a:grpSpLocks/>
          </p:cNvGrpSpPr>
          <p:nvPr/>
        </p:nvGrpSpPr>
        <p:grpSpPr bwMode="auto">
          <a:xfrm>
            <a:off x="6781800" y="2133600"/>
            <a:ext cx="685800" cy="2819400"/>
            <a:chOff x="0" y="0"/>
            <a:chExt cx="432" cy="1776"/>
          </a:xfrm>
          <a:solidFill>
            <a:srgbClr val="BBE0E3"/>
          </a:solidFill>
        </p:grpSpPr>
        <p:sp>
          <p:nvSpPr>
            <p:cNvPr id="77845" name="Rectangle 5">
              <a:extLst>
                <a:ext uri="{FF2B5EF4-FFF2-40B4-BE49-F238E27FC236}">
                  <a16:creationId xmlns:a16="http://schemas.microsoft.com/office/drawing/2014/main" id="{4EA09B07-613D-450D-BF57-1ED076753DB5}"/>
                </a:ext>
              </a:extLst>
            </p:cNvPr>
            <p:cNvSpPr>
              <a:spLocks/>
            </p:cNvSpPr>
            <p:nvPr/>
          </p:nvSpPr>
          <p:spPr bwMode="auto">
            <a:xfrm>
              <a:off x="0" y="0"/>
              <a:ext cx="432" cy="1776"/>
            </a:xfrm>
            <a:prstGeom prst="rect">
              <a:avLst/>
            </a:prstGeom>
            <a:grp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7846" name="Rectangle 6">
              <a:extLst>
                <a:ext uri="{FF2B5EF4-FFF2-40B4-BE49-F238E27FC236}">
                  <a16:creationId xmlns:a16="http://schemas.microsoft.com/office/drawing/2014/main" id="{0D9285B0-4281-4650-8373-11F417BFCECA}"/>
                </a:ext>
              </a:extLst>
            </p:cNvPr>
            <p:cNvSpPr>
              <a:spLocks noChangeArrowheads="1"/>
            </p:cNvSpPr>
            <p:nvPr/>
          </p:nvSpPr>
          <p:spPr bwMode="auto">
            <a:xfrm>
              <a:off x="0" y="0"/>
              <a:ext cx="432"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B</a:t>
              </a:r>
            </a:p>
          </p:txBody>
        </p:sp>
      </p:grpSp>
      <p:grpSp>
        <p:nvGrpSpPr>
          <p:cNvPr id="77828" name="Group 10">
            <a:extLst>
              <a:ext uri="{FF2B5EF4-FFF2-40B4-BE49-F238E27FC236}">
                <a16:creationId xmlns:a16="http://schemas.microsoft.com/office/drawing/2014/main" id="{82F08AD9-D4C9-42B9-B60A-30E41FD90092}"/>
              </a:ext>
            </a:extLst>
          </p:cNvPr>
          <p:cNvGrpSpPr>
            <a:grpSpLocks/>
          </p:cNvGrpSpPr>
          <p:nvPr/>
        </p:nvGrpSpPr>
        <p:grpSpPr bwMode="auto">
          <a:xfrm>
            <a:off x="7467600" y="2133600"/>
            <a:ext cx="990600" cy="2819400"/>
            <a:chOff x="0" y="0"/>
            <a:chExt cx="624" cy="1776"/>
          </a:xfrm>
        </p:grpSpPr>
        <p:sp>
          <p:nvSpPr>
            <p:cNvPr id="77843" name="Rectangle 8">
              <a:extLst>
                <a:ext uri="{FF2B5EF4-FFF2-40B4-BE49-F238E27FC236}">
                  <a16:creationId xmlns:a16="http://schemas.microsoft.com/office/drawing/2014/main" id="{5F57610F-D366-42A7-A5CC-98021D09E014}"/>
                </a:ext>
              </a:extLst>
            </p:cNvPr>
            <p:cNvSpPr>
              <a:spLocks/>
            </p:cNvSpPr>
            <p:nvPr/>
          </p:nvSpPr>
          <p:spPr bwMode="auto">
            <a:xfrm>
              <a:off x="0" y="0"/>
              <a:ext cx="624" cy="1776"/>
            </a:xfrm>
            <a:prstGeom prst="rect">
              <a:avLst/>
            </a:prstGeom>
            <a:solidFill>
              <a:srgbClr val="FFB8AA"/>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7844" name="Rectangle 9">
              <a:extLst>
                <a:ext uri="{FF2B5EF4-FFF2-40B4-BE49-F238E27FC236}">
                  <a16:creationId xmlns:a16="http://schemas.microsoft.com/office/drawing/2014/main" id="{AEE93143-F52C-4C76-BFEC-75A1AC542455}"/>
                </a:ext>
              </a:extLst>
            </p:cNvPr>
            <p:cNvSpPr>
              <a:spLocks noChangeArrowheads="1"/>
            </p:cNvSpPr>
            <p:nvPr/>
          </p:nvSpPr>
          <p:spPr bwMode="auto">
            <a:xfrm>
              <a:off x="0" y="0"/>
              <a:ext cx="6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O</a:t>
              </a:r>
            </a:p>
          </p:txBody>
        </p:sp>
      </p:grpSp>
      <p:sp>
        <p:nvSpPr>
          <p:cNvPr id="77829" name="Line 11">
            <a:extLst>
              <a:ext uri="{FF2B5EF4-FFF2-40B4-BE49-F238E27FC236}">
                <a16:creationId xmlns:a16="http://schemas.microsoft.com/office/drawing/2014/main" id="{9EB885EF-508F-4504-8E9D-6D2F3D890F9E}"/>
              </a:ext>
            </a:extLst>
          </p:cNvPr>
          <p:cNvSpPr>
            <a:spLocks noChangeShapeType="1"/>
          </p:cNvSpPr>
          <p:nvPr/>
        </p:nvSpPr>
        <p:spPr bwMode="auto">
          <a:xfrm flipH="1">
            <a:off x="8609013" y="2135188"/>
            <a:ext cx="3175" cy="281940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7830" name="Rectangle 12">
            <a:extLst>
              <a:ext uri="{FF2B5EF4-FFF2-40B4-BE49-F238E27FC236}">
                <a16:creationId xmlns:a16="http://schemas.microsoft.com/office/drawing/2014/main" id="{6AC4EADE-3C49-4573-8093-DEBD55F3CCF7}"/>
              </a:ext>
            </a:extLst>
          </p:cNvPr>
          <p:cNvSpPr>
            <a:spLocks noChangeArrowheads="1"/>
          </p:cNvSpPr>
          <p:nvPr/>
        </p:nvSpPr>
        <p:spPr bwMode="auto">
          <a:xfrm>
            <a:off x="8534400" y="3200400"/>
            <a:ext cx="441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W</a:t>
            </a:r>
          </a:p>
        </p:txBody>
      </p:sp>
      <p:sp>
        <p:nvSpPr>
          <p:cNvPr id="77831" name="Rectangle 13">
            <a:extLst>
              <a:ext uri="{FF2B5EF4-FFF2-40B4-BE49-F238E27FC236}">
                <a16:creationId xmlns:a16="http://schemas.microsoft.com/office/drawing/2014/main" id="{49D3A4E5-F343-43C3-80DE-4A5D29BD04C7}"/>
              </a:ext>
            </a:extLst>
          </p:cNvPr>
          <p:cNvSpPr>
            <a:spLocks noChangeArrowheads="1"/>
          </p:cNvSpPr>
          <p:nvPr/>
        </p:nvSpPr>
        <p:spPr bwMode="auto">
          <a:xfrm>
            <a:off x="5180013" y="5410200"/>
            <a:ext cx="3668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T</a:t>
            </a:r>
            <a:r>
              <a:rPr lang="en-US" altLang="zh-CN" sz="2400" baseline="-25000">
                <a:latin typeface="Tahoma" panose="020B0604030504040204" pitchFamily="34" charset="0"/>
                <a:ea typeface="MS PGothic" panose="020B0600070205080204" pitchFamily="34" charset="-128"/>
              </a:rPr>
              <a:t>burst</a:t>
            </a:r>
            <a:r>
              <a:rPr lang="en-US" altLang="zh-CN" sz="2400">
                <a:latin typeface="Tahoma" panose="020B0604030504040204" pitchFamily="34" charset="0"/>
                <a:ea typeface="MS PGothic" panose="020B0600070205080204" pitchFamily="34" charset="-128"/>
              </a:rPr>
              <a:t>(N) = (DB+O)N/(WB)</a:t>
            </a:r>
          </a:p>
        </p:txBody>
      </p:sp>
      <p:grpSp>
        <p:nvGrpSpPr>
          <p:cNvPr id="77832" name="Group 16">
            <a:extLst>
              <a:ext uri="{FF2B5EF4-FFF2-40B4-BE49-F238E27FC236}">
                <a16:creationId xmlns:a16="http://schemas.microsoft.com/office/drawing/2014/main" id="{3AB4EBA5-774E-4F15-B7FE-C8D5BB07812C}"/>
              </a:ext>
            </a:extLst>
          </p:cNvPr>
          <p:cNvGrpSpPr>
            <a:grpSpLocks/>
          </p:cNvGrpSpPr>
          <p:nvPr/>
        </p:nvGrpSpPr>
        <p:grpSpPr bwMode="auto">
          <a:xfrm>
            <a:off x="5562600" y="2133600"/>
            <a:ext cx="685800" cy="2819400"/>
            <a:chOff x="0" y="0"/>
            <a:chExt cx="432" cy="1776"/>
          </a:xfrm>
          <a:solidFill>
            <a:srgbClr val="BBE0E3"/>
          </a:solidFill>
        </p:grpSpPr>
        <p:sp>
          <p:nvSpPr>
            <p:cNvPr id="77841" name="Rectangle 14">
              <a:extLst>
                <a:ext uri="{FF2B5EF4-FFF2-40B4-BE49-F238E27FC236}">
                  <a16:creationId xmlns:a16="http://schemas.microsoft.com/office/drawing/2014/main" id="{074B3EDC-5268-45F1-AC10-E3684E31AAAB}"/>
                </a:ext>
              </a:extLst>
            </p:cNvPr>
            <p:cNvSpPr>
              <a:spLocks/>
            </p:cNvSpPr>
            <p:nvPr/>
          </p:nvSpPr>
          <p:spPr bwMode="auto">
            <a:xfrm>
              <a:off x="0" y="0"/>
              <a:ext cx="432" cy="1776"/>
            </a:xfrm>
            <a:prstGeom prst="rect">
              <a:avLst/>
            </a:prstGeom>
            <a:grp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7842" name="Rectangle 15">
              <a:extLst>
                <a:ext uri="{FF2B5EF4-FFF2-40B4-BE49-F238E27FC236}">
                  <a16:creationId xmlns:a16="http://schemas.microsoft.com/office/drawing/2014/main" id="{439FE820-569C-4C1F-8F20-C6CE7BF8A05B}"/>
                </a:ext>
              </a:extLst>
            </p:cNvPr>
            <p:cNvSpPr>
              <a:spLocks noChangeArrowheads="1"/>
            </p:cNvSpPr>
            <p:nvPr/>
          </p:nvSpPr>
          <p:spPr bwMode="auto">
            <a:xfrm>
              <a:off x="0" y="0"/>
              <a:ext cx="432"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2</a:t>
              </a:r>
            </a:p>
          </p:txBody>
        </p:sp>
      </p:grpSp>
      <p:grpSp>
        <p:nvGrpSpPr>
          <p:cNvPr id="77833" name="Group 19">
            <a:extLst>
              <a:ext uri="{FF2B5EF4-FFF2-40B4-BE49-F238E27FC236}">
                <a16:creationId xmlns:a16="http://schemas.microsoft.com/office/drawing/2014/main" id="{927C4A0C-04D9-406C-BA50-2BE44460DD46}"/>
              </a:ext>
            </a:extLst>
          </p:cNvPr>
          <p:cNvGrpSpPr>
            <a:grpSpLocks/>
          </p:cNvGrpSpPr>
          <p:nvPr/>
        </p:nvGrpSpPr>
        <p:grpSpPr bwMode="auto">
          <a:xfrm>
            <a:off x="4876800" y="2133600"/>
            <a:ext cx="685800" cy="2819400"/>
            <a:chOff x="0" y="0"/>
            <a:chExt cx="432" cy="1776"/>
          </a:xfrm>
          <a:solidFill>
            <a:srgbClr val="BBE0E3"/>
          </a:solidFill>
        </p:grpSpPr>
        <p:sp>
          <p:nvSpPr>
            <p:cNvPr id="77839" name="Rectangle 17">
              <a:extLst>
                <a:ext uri="{FF2B5EF4-FFF2-40B4-BE49-F238E27FC236}">
                  <a16:creationId xmlns:a16="http://schemas.microsoft.com/office/drawing/2014/main" id="{BB13B288-FB44-49C2-982C-59A17DA8C6AA}"/>
                </a:ext>
              </a:extLst>
            </p:cNvPr>
            <p:cNvSpPr>
              <a:spLocks/>
            </p:cNvSpPr>
            <p:nvPr/>
          </p:nvSpPr>
          <p:spPr bwMode="auto">
            <a:xfrm>
              <a:off x="0" y="0"/>
              <a:ext cx="432" cy="1776"/>
            </a:xfrm>
            <a:prstGeom prst="rect">
              <a:avLst/>
            </a:prstGeom>
            <a:grp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7840" name="Rectangle 18">
              <a:extLst>
                <a:ext uri="{FF2B5EF4-FFF2-40B4-BE49-F238E27FC236}">
                  <a16:creationId xmlns:a16="http://schemas.microsoft.com/office/drawing/2014/main" id="{3ABC2B1D-07C3-47DF-8973-90E4DFD79F8A}"/>
                </a:ext>
              </a:extLst>
            </p:cNvPr>
            <p:cNvSpPr>
              <a:spLocks noChangeArrowheads="1"/>
            </p:cNvSpPr>
            <p:nvPr/>
          </p:nvSpPr>
          <p:spPr bwMode="auto">
            <a:xfrm>
              <a:off x="0" y="0"/>
              <a:ext cx="432"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1</a:t>
              </a:r>
            </a:p>
          </p:txBody>
        </p:sp>
      </p:grpSp>
      <p:sp>
        <p:nvSpPr>
          <p:cNvPr id="77834" name="Rectangle 20">
            <a:extLst>
              <a:ext uri="{FF2B5EF4-FFF2-40B4-BE49-F238E27FC236}">
                <a16:creationId xmlns:a16="http://schemas.microsoft.com/office/drawing/2014/main" id="{12896361-8F7C-462F-9B8B-04BDDC048CAF}"/>
              </a:ext>
            </a:extLst>
          </p:cNvPr>
          <p:cNvSpPr>
            <a:spLocks noChangeArrowheads="1"/>
          </p:cNvSpPr>
          <p:nvPr/>
        </p:nvSpPr>
        <p:spPr bwMode="auto">
          <a:xfrm>
            <a:off x="6248400" y="3200400"/>
            <a:ext cx="54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a:t>
            </a:r>
          </a:p>
        </p:txBody>
      </p:sp>
      <p:sp>
        <p:nvSpPr>
          <p:cNvPr id="2" name="页脚占位符 1">
            <a:extLst>
              <a:ext uri="{FF2B5EF4-FFF2-40B4-BE49-F238E27FC236}">
                <a16:creationId xmlns:a16="http://schemas.microsoft.com/office/drawing/2014/main" id="{422D230C-DFD6-41F3-A0EC-51FDD7B01AE7}"/>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74610DE8-55E7-49F6-872D-F127F3337ABB}"/>
              </a:ext>
            </a:extLst>
          </p:cNvPr>
          <p:cNvSpPr>
            <a:spLocks noGrp="1"/>
          </p:cNvSpPr>
          <p:nvPr>
            <p:ph type="dt" sz="quarter" idx="10"/>
          </p:nvPr>
        </p:nvSpPr>
        <p:spPr/>
        <p:txBody>
          <a:bodyPr/>
          <a:lstStyle/>
          <a:p>
            <a:pPr>
              <a:defRPr/>
            </a:pPr>
            <a:fld id="{24B4194C-6B9A-4324-AEF7-E443BAEBBF51}" type="datetime1">
              <a:rPr lang="zh-CN" altLang="en-US"/>
              <a:pPr>
                <a:defRPr/>
              </a:pPr>
              <a:t>2025/6/18</a:t>
            </a:fld>
            <a:endParaRPr lang="zh-CN" altLang="en-US"/>
          </a:p>
        </p:txBody>
      </p:sp>
      <p:sp>
        <p:nvSpPr>
          <p:cNvPr id="77837" name="Rectangle 3">
            <a:extLst>
              <a:ext uri="{FF2B5EF4-FFF2-40B4-BE49-F238E27FC236}">
                <a16:creationId xmlns:a16="http://schemas.microsoft.com/office/drawing/2014/main" id="{0289EC81-0189-40E3-AEDA-EF910929819A}"/>
              </a:ext>
            </a:extLst>
          </p:cNvPr>
          <p:cNvSpPr txBox="1">
            <a:spLocks noChangeArrowheads="1"/>
          </p:cNvSpPr>
          <p:nvPr/>
        </p:nvSpPr>
        <p:spPr bwMode="auto">
          <a:xfrm>
            <a:off x="292100" y="841375"/>
            <a:ext cx="42418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132080" bIns="50800"/>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82638"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T: 总线的周期数.</a:t>
            </a:r>
          </a:p>
          <a:p>
            <a:pPr eaLnBrk="1" hangingPunct="1"/>
            <a:r>
              <a:rPr lang="zh-CN" altLang="en-US" sz="2400" dirty="0">
                <a:latin typeface="微软雅黑" panose="020B0503020204020204" pitchFamily="34" charset="-122"/>
                <a:ea typeface="微软雅黑" panose="020B0503020204020204" pitchFamily="34" charset="-122"/>
              </a:rPr>
              <a:t>P: 总线时钟周期time/bus_cycle.</a:t>
            </a:r>
          </a:p>
          <a:p>
            <a:pPr eaLnBrk="1" hangingPunct="1"/>
            <a:r>
              <a:rPr lang="zh-CN" altLang="en-US" sz="2400" dirty="0">
                <a:latin typeface="微软雅黑" panose="020B0503020204020204" pitchFamily="34" charset="-122"/>
                <a:ea typeface="微软雅黑" panose="020B0503020204020204" pitchFamily="34" charset="-122"/>
              </a:rPr>
              <a:t>总的传输时间</a:t>
            </a:r>
            <a:r>
              <a:rPr lang="en-US" altLang="zh-CN" sz="2400" dirty="0">
                <a:latin typeface="微软雅黑" panose="020B0503020204020204" pitchFamily="34" charset="-122"/>
                <a:ea typeface="微软雅黑" panose="020B0503020204020204" pitchFamily="34" charset="-122"/>
              </a:rPr>
              <a:t>:</a:t>
            </a:r>
          </a:p>
          <a:p>
            <a:pPr lvl="1" eaLnBrk="1" hangingPunct="1"/>
            <a:r>
              <a:rPr lang="en-US" altLang="zh-CN" sz="2400" dirty="0">
                <a:latin typeface="微软雅黑" panose="020B0503020204020204" pitchFamily="34" charset="-122"/>
                <a:ea typeface="微软雅黑" panose="020B0503020204020204" pitchFamily="34" charset="-122"/>
              </a:rPr>
              <a:t>t = TP.</a:t>
            </a:r>
          </a:p>
          <a:p>
            <a:pPr eaLnBrk="1" hangingPunct="1"/>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基本总线宽度，字节单位.</a:t>
            </a:r>
            <a:endParaRPr lang="en-US" altLang="zh-CN" sz="2400" dirty="0">
              <a:latin typeface="微软雅黑" panose="020B0503020204020204" pitchFamily="34" charset="-122"/>
              <a:ea typeface="微软雅黑" panose="020B0503020204020204" pitchFamily="34" charset="-122"/>
            </a:endParaRPr>
          </a:p>
          <a:p>
            <a:pPr eaLnBrk="1" hangingPunct="1"/>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：传送的字节数</a:t>
            </a:r>
            <a:endParaRPr lang="en-US" altLang="zh-CN" sz="2400" dirty="0">
              <a:latin typeface="微软雅黑" panose="020B0503020204020204" pitchFamily="34" charset="-122"/>
              <a:ea typeface="微软雅黑" panose="020B0503020204020204" pitchFamily="34" charset="-122"/>
            </a:endParaRPr>
          </a:p>
          <a:p>
            <a:pPr eaLnBrk="1" hangingPunct="1"/>
            <a:r>
              <a:rPr lang="en-US" altLang="zh-CN" sz="2400" b="1" dirty="0">
                <a:latin typeface="微软雅黑" panose="020B0503020204020204" pitchFamily="34" charset="-122"/>
                <a:ea typeface="微软雅黑" panose="020B0503020204020204" pitchFamily="34" charset="-122"/>
              </a:rPr>
              <a:t>B: </a:t>
            </a:r>
            <a:r>
              <a:rPr lang="zh-CN" altLang="en-US" sz="2400" b="1" dirty="0">
                <a:latin typeface="微软雅黑" panose="020B0503020204020204" pitchFamily="34" charset="-122"/>
                <a:ea typeface="微软雅黑" panose="020B0503020204020204" pitchFamily="34" charset="-122"/>
              </a:rPr>
              <a:t>一次突发传送连续执行了B次传输.</a:t>
            </a:r>
          </a:p>
          <a:p>
            <a:pPr eaLnBrk="1" hangingPunct="1"/>
            <a:r>
              <a:rPr lang="zh-CN" altLang="en-US" sz="2400" dirty="0">
                <a:latin typeface="微软雅黑" panose="020B0503020204020204" pitchFamily="34" charset="-122"/>
                <a:ea typeface="微软雅黑" panose="020B0503020204020204" pitchFamily="34" charset="-122"/>
              </a:rPr>
              <a:t>D: 传输W字节宽的数据消耗D个时钟周期.</a:t>
            </a:r>
          </a:p>
          <a:p>
            <a:pPr eaLnBrk="1" hangingPunct="1"/>
            <a:r>
              <a:rPr lang="zh-CN" altLang="en-US" sz="2400" dirty="0">
                <a:latin typeface="微软雅黑" panose="020B0503020204020204" pitchFamily="34" charset="-122"/>
                <a:ea typeface="微软雅黑" panose="020B0503020204020204" pitchFamily="34" charset="-122"/>
              </a:rPr>
              <a:t>额外消耗：O=O1 + O2 </a:t>
            </a:r>
          </a:p>
        </p:txBody>
      </p:sp>
      <p:sp>
        <p:nvSpPr>
          <p:cNvPr id="4" name="灯片编号占位符 3">
            <a:extLst>
              <a:ext uri="{FF2B5EF4-FFF2-40B4-BE49-F238E27FC236}">
                <a16:creationId xmlns:a16="http://schemas.microsoft.com/office/drawing/2014/main" id="{3E7BCB56-FCD1-42B6-95EB-78265FB6FC31}"/>
              </a:ext>
            </a:extLst>
          </p:cNvPr>
          <p:cNvSpPr>
            <a:spLocks noGrp="1"/>
          </p:cNvSpPr>
          <p:nvPr>
            <p:ph type="sldNum" sz="quarter" idx="12"/>
          </p:nvPr>
        </p:nvSpPr>
        <p:spPr/>
        <p:txBody>
          <a:bodyPr/>
          <a:lstStyle/>
          <a:p>
            <a:pPr>
              <a:defRPr/>
            </a:pPr>
            <a:fld id="{CA356603-534D-4178-8061-E3C803F669C8}" type="slidenum">
              <a:rPr lang="zh-CN" altLang="en-US" smtClean="0"/>
              <a:pPr>
                <a:defRPr/>
              </a:pPr>
              <a:t>102</a:t>
            </a:fld>
            <a:endParaRPr lang="en-US" altLang="zh-CN"/>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3BE4D4F-1E02-45A5-A9DC-16575075877E}"/>
              </a:ext>
            </a:extLst>
          </p:cNvPr>
          <p:cNvSpPr>
            <a:spLocks noGrp="1" noChangeArrowheads="1"/>
          </p:cNvSpPr>
          <p:nvPr>
            <p:ph type="title" idx="4294967295"/>
          </p:nvPr>
        </p:nvSpPr>
        <p:spPr>
          <a:xfrm>
            <a:off x="406400" y="0"/>
            <a:ext cx="7772400" cy="1371600"/>
          </a:xfrm>
        </p:spPr>
        <p:txBody>
          <a:bodyPr lIns="50800" tIns="50800" rIns="132080" bIns="50800" anchor="b"/>
          <a:lstStyle/>
          <a:p>
            <a:pPr indent="39688" eaLnBrk="1" hangingPunct="1"/>
            <a:r>
              <a:rPr lang="zh-CN" altLang="en-US" dirty="0">
                <a:latin typeface="微软雅黑" panose="020B0503020204020204" pitchFamily="34" charset="-122"/>
                <a:ea typeface="微软雅黑" panose="020B0503020204020204" pitchFamily="34" charset="-122"/>
              </a:rPr>
              <a:t>基于总线的系统性能瓶颈</a:t>
            </a:r>
          </a:p>
        </p:txBody>
      </p:sp>
      <p:sp>
        <p:nvSpPr>
          <p:cNvPr id="80899" name="Rectangle 3">
            <a:extLst>
              <a:ext uri="{FF2B5EF4-FFF2-40B4-BE49-F238E27FC236}">
                <a16:creationId xmlns:a16="http://schemas.microsoft.com/office/drawing/2014/main" id="{4C58ED62-4556-4C48-A608-586E86243512}"/>
              </a:ext>
            </a:extLst>
          </p:cNvPr>
          <p:cNvSpPr>
            <a:spLocks noGrp="1" noChangeArrowheads="1"/>
          </p:cNvSpPr>
          <p:nvPr>
            <p:ph type="body" idx="4294967295"/>
          </p:nvPr>
        </p:nvSpPr>
        <p:spPr>
          <a:xfrm>
            <a:off x="0" y="1885950"/>
            <a:ext cx="4470400" cy="4972050"/>
          </a:xfrm>
        </p:spPr>
        <p:txBody>
          <a:bodyPr lIns="50800" tIns="50800" rIns="132080" bIns="50800">
            <a:normAutofit/>
          </a:bodyPr>
          <a:lstStyle/>
          <a:p>
            <a:pPr eaLnBrk="1" hangingPunct="1"/>
            <a:r>
              <a:rPr lang="zh-CN" altLang="en-US" sz="3200" dirty="0">
                <a:latin typeface="微软雅黑" panose="020B0503020204020204" pitchFamily="34" charset="-122"/>
                <a:ea typeface="微软雅黑" panose="020B0503020204020204" pitchFamily="34" charset="-122"/>
              </a:rPr>
              <a:t>每秒传输30帧：</a:t>
            </a:r>
          </a:p>
          <a:p>
            <a:pPr lvl="1" eaLnBrk="1" hangingPunct="1"/>
            <a:r>
              <a:rPr lang="zh-CN" altLang="en-US" sz="2800" dirty="0">
                <a:latin typeface="微软雅黑" panose="020B0503020204020204" pitchFamily="34" charset="-122"/>
                <a:ea typeface="微软雅黑" panose="020B0503020204020204" pitchFamily="34" charset="-122"/>
              </a:rPr>
              <a:t>每帧 </a:t>
            </a:r>
            <a:r>
              <a:rPr lang="en-US" altLang="zh-CN" sz="2800" dirty="0">
                <a:latin typeface="微软雅黑" panose="020B0503020204020204" pitchFamily="34" charset="-122"/>
                <a:ea typeface="微软雅黑" panose="020B0503020204020204" pitchFamily="34" charset="-122"/>
              </a:rPr>
              <a:t>1920</a:t>
            </a:r>
            <a:r>
              <a:rPr lang="zh-CN" altLang="en-US" sz="2800" dirty="0">
                <a:latin typeface="微软雅黑" panose="020B0503020204020204" pitchFamily="34" charset="-122"/>
                <a:ea typeface="微软雅黑" panose="020B0503020204020204" pitchFamily="34" charset="-122"/>
              </a:rPr>
              <a:t> x </a:t>
            </a:r>
            <a:r>
              <a:rPr lang="en-US" altLang="zh-CN" sz="2800" dirty="0">
                <a:latin typeface="微软雅黑" panose="020B0503020204020204" pitchFamily="34" charset="-122"/>
                <a:ea typeface="微软雅黑" panose="020B0503020204020204" pitchFamily="34" charset="-122"/>
              </a:rPr>
              <a:t>1080</a:t>
            </a:r>
            <a:r>
              <a:rPr lang="zh-CN" altLang="en-US" sz="2800" dirty="0">
                <a:latin typeface="微软雅黑" panose="020B0503020204020204" pitchFamily="34" charset="-122"/>
                <a:ea typeface="微软雅黑" panose="020B0503020204020204" pitchFamily="34" charset="-122"/>
              </a:rPr>
              <a:t> 像素</a:t>
            </a:r>
          </a:p>
          <a:p>
            <a:pPr lvl="1" eaLnBrk="1" hangingPunct="1"/>
            <a:r>
              <a:rPr lang="zh-CN" altLang="en-US" sz="2800" dirty="0">
                <a:latin typeface="微软雅黑" panose="020B0503020204020204" pitchFamily="34" charset="-122"/>
                <a:ea typeface="微软雅黑" panose="020B0503020204020204" pitchFamily="34" charset="-122"/>
              </a:rPr>
              <a:t>30帧传输的字节：</a:t>
            </a:r>
          </a:p>
          <a:p>
            <a:pPr lvl="2" eaLnBrk="1" hangingPunct="1"/>
            <a:r>
              <a:rPr lang="en-US" altLang="zh-CN" sz="2400" dirty="0">
                <a:latin typeface="微软雅黑" panose="020B0503020204020204" pitchFamily="34" charset="-122"/>
                <a:ea typeface="微软雅黑" panose="020B0503020204020204" pitchFamily="34" charset="-122"/>
              </a:rPr>
              <a:t>1920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1080</a:t>
            </a:r>
            <a:r>
              <a:rPr lang="zh-CN" altLang="en-US" sz="2400" dirty="0">
                <a:latin typeface="微软雅黑" panose="020B0503020204020204" pitchFamily="34" charset="-122"/>
                <a:ea typeface="微软雅黑" panose="020B0503020204020204" pitchFamily="34" charset="-122"/>
              </a:rPr>
              <a:t>*3* 30.</a:t>
            </a:r>
          </a:p>
          <a:p>
            <a:pPr eaLnBrk="1" hangingPunct="1"/>
            <a:r>
              <a:rPr lang="zh-CN" altLang="en-US" sz="3200" dirty="0">
                <a:latin typeface="微软雅黑" panose="020B0503020204020204" pitchFamily="34" charset="-122"/>
                <a:ea typeface="微软雅黑" panose="020B0503020204020204" pitchFamily="34" charset="-122"/>
              </a:rPr>
              <a:t>那么瓶颈是总线还是内存?</a:t>
            </a:r>
          </a:p>
        </p:txBody>
      </p:sp>
      <p:grpSp>
        <p:nvGrpSpPr>
          <p:cNvPr id="80900" name="Group 7">
            <a:extLst>
              <a:ext uri="{FF2B5EF4-FFF2-40B4-BE49-F238E27FC236}">
                <a16:creationId xmlns:a16="http://schemas.microsoft.com/office/drawing/2014/main" id="{44A7011B-F996-4682-B5A8-9A0554C041E0}"/>
              </a:ext>
            </a:extLst>
          </p:cNvPr>
          <p:cNvGrpSpPr>
            <a:grpSpLocks/>
          </p:cNvGrpSpPr>
          <p:nvPr/>
        </p:nvGrpSpPr>
        <p:grpSpPr bwMode="auto">
          <a:xfrm>
            <a:off x="4648200" y="2971800"/>
            <a:ext cx="1219200" cy="762000"/>
            <a:chOff x="0" y="0"/>
            <a:chExt cx="768" cy="480"/>
          </a:xfrm>
        </p:grpSpPr>
        <p:sp>
          <p:nvSpPr>
            <p:cNvPr id="80910" name="Rectangle 5">
              <a:extLst>
                <a:ext uri="{FF2B5EF4-FFF2-40B4-BE49-F238E27FC236}">
                  <a16:creationId xmlns:a16="http://schemas.microsoft.com/office/drawing/2014/main" id="{5F1631BF-A12F-4E2D-87F7-3FDADD3E7071}"/>
                </a:ext>
              </a:extLst>
            </p:cNvPr>
            <p:cNvSpPr>
              <a:spLocks/>
            </p:cNvSpPr>
            <p:nvPr/>
          </p:nvSpPr>
          <p:spPr bwMode="auto">
            <a:xfrm>
              <a:off x="0" y="0"/>
              <a:ext cx="768" cy="480"/>
            </a:xfrm>
            <a:prstGeom prst="rect">
              <a:avLst/>
            </a:prstGeom>
            <a:solidFill>
              <a:srgbClr val="FFCC00"/>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80911" name="Rectangle 6">
              <a:extLst>
                <a:ext uri="{FF2B5EF4-FFF2-40B4-BE49-F238E27FC236}">
                  <a16:creationId xmlns:a16="http://schemas.microsoft.com/office/drawing/2014/main" id="{B0BE025E-E226-43D6-B39D-79DD02C482E3}"/>
                </a:ext>
              </a:extLst>
            </p:cNvPr>
            <p:cNvSpPr>
              <a:spLocks noChangeArrowheads="1"/>
            </p:cNvSpPr>
            <p:nvPr/>
          </p:nvSpPr>
          <p:spPr bwMode="auto">
            <a:xfrm>
              <a:off x="0" y="0"/>
              <a:ext cx="76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memory</a:t>
              </a:r>
            </a:p>
          </p:txBody>
        </p:sp>
      </p:grpSp>
      <p:grpSp>
        <p:nvGrpSpPr>
          <p:cNvPr id="80901" name="Group 10">
            <a:extLst>
              <a:ext uri="{FF2B5EF4-FFF2-40B4-BE49-F238E27FC236}">
                <a16:creationId xmlns:a16="http://schemas.microsoft.com/office/drawing/2014/main" id="{5523A1E4-1B28-4B64-97F4-1213E3B0358E}"/>
              </a:ext>
            </a:extLst>
          </p:cNvPr>
          <p:cNvGrpSpPr>
            <a:grpSpLocks/>
          </p:cNvGrpSpPr>
          <p:nvPr/>
        </p:nvGrpSpPr>
        <p:grpSpPr bwMode="auto">
          <a:xfrm>
            <a:off x="7010400" y="2743200"/>
            <a:ext cx="1219200" cy="1219200"/>
            <a:chOff x="0" y="0"/>
            <a:chExt cx="768" cy="768"/>
          </a:xfrm>
        </p:grpSpPr>
        <p:sp>
          <p:nvSpPr>
            <p:cNvPr id="80908" name="Rectangle 8">
              <a:extLst>
                <a:ext uri="{FF2B5EF4-FFF2-40B4-BE49-F238E27FC236}">
                  <a16:creationId xmlns:a16="http://schemas.microsoft.com/office/drawing/2014/main" id="{FDB50884-EB58-4DA2-8EE3-DC9FE54A12CF}"/>
                </a:ext>
              </a:extLst>
            </p:cNvPr>
            <p:cNvSpPr>
              <a:spLocks/>
            </p:cNvSpPr>
            <p:nvPr/>
          </p:nvSpPr>
          <p:spPr bwMode="auto">
            <a:xfrm>
              <a:off x="0" y="0"/>
              <a:ext cx="768" cy="768"/>
            </a:xfrm>
            <a:prstGeom prst="rect">
              <a:avLst/>
            </a:prstGeom>
            <a:solidFill>
              <a:srgbClr val="BBE0E3"/>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80909" name="Rectangle 9">
              <a:extLst>
                <a:ext uri="{FF2B5EF4-FFF2-40B4-BE49-F238E27FC236}">
                  <a16:creationId xmlns:a16="http://schemas.microsoft.com/office/drawing/2014/main" id="{3734BA61-6EA3-4A60-8A1C-081AD324C5F5}"/>
                </a:ext>
              </a:extLst>
            </p:cNvPr>
            <p:cNvSpPr>
              <a:spLocks noChangeArrowheads="1"/>
            </p:cNvSpPr>
            <p:nvPr/>
          </p:nvSpPr>
          <p:spPr bwMode="auto">
            <a:xfrm>
              <a:off x="0" y="0"/>
              <a:ext cx="768"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400" dirty="0">
                <a:latin typeface="Tahoma" panose="020B0604030504040204" pitchFamily="34" charset="0"/>
                <a:ea typeface="MS PGothic" panose="020B0600070205080204" pitchFamily="34" charset="-128"/>
              </a:endParaRPr>
            </a:p>
            <a:p>
              <a:pPr algn="ctr" eaLnBrk="1" hangingPunct="1">
                <a:spcBef>
                  <a:spcPct val="0"/>
                </a:spcBef>
                <a:buFontTx/>
                <a:buNone/>
              </a:pPr>
              <a:r>
                <a:rPr lang="en-US" altLang="zh-CN" sz="2400" dirty="0">
                  <a:latin typeface="Tahoma" panose="020B0604030504040204" pitchFamily="34" charset="0"/>
                  <a:ea typeface="MS PGothic" panose="020B0600070205080204" pitchFamily="34" charset="-128"/>
                </a:rPr>
                <a:t>CPU</a:t>
              </a:r>
            </a:p>
          </p:txBody>
        </p:sp>
      </p:grpSp>
      <p:sp>
        <p:nvSpPr>
          <p:cNvPr id="80902" name="Line 11">
            <a:extLst>
              <a:ext uri="{FF2B5EF4-FFF2-40B4-BE49-F238E27FC236}">
                <a16:creationId xmlns:a16="http://schemas.microsoft.com/office/drawing/2014/main" id="{13E78DCF-65D8-4934-A823-0B290DBABE32}"/>
              </a:ext>
            </a:extLst>
          </p:cNvPr>
          <p:cNvSpPr>
            <a:spLocks noChangeShapeType="1"/>
          </p:cNvSpPr>
          <p:nvPr/>
        </p:nvSpPr>
        <p:spPr bwMode="auto">
          <a:xfrm flipH="1">
            <a:off x="5256213" y="3735388"/>
            <a:ext cx="317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80903" name="Line 12">
            <a:extLst>
              <a:ext uri="{FF2B5EF4-FFF2-40B4-BE49-F238E27FC236}">
                <a16:creationId xmlns:a16="http://schemas.microsoft.com/office/drawing/2014/main" id="{DBE64E4C-40D1-4855-B585-8AD326BA1023}"/>
              </a:ext>
            </a:extLst>
          </p:cNvPr>
          <p:cNvSpPr>
            <a:spLocks noChangeShapeType="1"/>
          </p:cNvSpPr>
          <p:nvPr/>
        </p:nvSpPr>
        <p:spPr bwMode="auto">
          <a:xfrm flipH="1">
            <a:off x="7618413" y="3963988"/>
            <a:ext cx="3175"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80904" name="Line 13">
            <a:extLst>
              <a:ext uri="{FF2B5EF4-FFF2-40B4-BE49-F238E27FC236}">
                <a16:creationId xmlns:a16="http://schemas.microsoft.com/office/drawing/2014/main" id="{EAFB24A9-1564-4283-811C-23B5D5B18C73}"/>
              </a:ext>
            </a:extLst>
          </p:cNvPr>
          <p:cNvSpPr>
            <a:spLocks noChangeShapeType="1"/>
          </p:cNvSpPr>
          <p:nvPr/>
        </p:nvSpPr>
        <p:spPr bwMode="auto">
          <a:xfrm>
            <a:off x="4648200" y="4343400"/>
            <a:ext cx="3657600" cy="1588"/>
          </a:xfrm>
          <a:prstGeom prst="line">
            <a:avLst/>
          </a:prstGeom>
          <a:noFill/>
          <a:ln w="38100">
            <a:solidFill>
              <a:schemeClr val="tx1"/>
            </a:solidFill>
            <a:round/>
            <a:headEnd type="arrow" w="med" len="med"/>
            <a:tailEnd type="arrow" w="med" len="med"/>
          </a:ln>
          <a:effectLst>
            <a:outerShdw dist="25399" dir="5400000" algn="ctr" rotWithShape="0">
              <a:schemeClr val="bg2">
                <a:alpha val="32999"/>
              </a:schemeClr>
            </a:outerShdw>
          </a:effectLst>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2" name="页脚占位符 1">
            <a:extLst>
              <a:ext uri="{FF2B5EF4-FFF2-40B4-BE49-F238E27FC236}">
                <a16:creationId xmlns:a16="http://schemas.microsoft.com/office/drawing/2014/main" id="{4DCD33A4-E482-4E36-B6F9-F1542605380C}"/>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E5867385-D3BA-47ED-B384-BBB09B62EF98}"/>
              </a:ext>
            </a:extLst>
          </p:cNvPr>
          <p:cNvSpPr>
            <a:spLocks noGrp="1"/>
          </p:cNvSpPr>
          <p:nvPr>
            <p:ph type="dt" sz="quarter" idx="10"/>
          </p:nvPr>
        </p:nvSpPr>
        <p:spPr/>
        <p:txBody>
          <a:bodyPr/>
          <a:lstStyle/>
          <a:p>
            <a:pPr>
              <a:defRPr/>
            </a:pPr>
            <a:fld id="{EC85552C-B907-4932-AECA-46E145051B5D}" type="datetime1">
              <a:rPr lang="zh-CN" altLang="en-US"/>
              <a:pPr>
                <a:defRPr/>
              </a:pPr>
              <a:t>2025/6/18</a:t>
            </a:fld>
            <a:endParaRPr lang="zh-CN" altLang="en-US"/>
          </a:p>
        </p:txBody>
      </p:sp>
      <p:sp>
        <p:nvSpPr>
          <p:cNvPr id="4" name="灯片编号占位符 3">
            <a:extLst>
              <a:ext uri="{FF2B5EF4-FFF2-40B4-BE49-F238E27FC236}">
                <a16:creationId xmlns:a16="http://schemas.microsoft.com/office/drawing/2014/main" id="{0390B3DE-D2D8-4F39-B240-EED79EB9CA61}"/>
              </a:ext>
            </a:extLst>
          </p:cNvPr>
          <p:cNvSpPr>
            <a:spLocks noGrp="1"/>
          </p:cNvSpPr>
          <p:nvPr>
            <p:ph type="sldNum" sz="quarter" idx="12"/>
          </p:nvPr>
        </p:nvSpPr>
        <p:spPr/>
        <p:txBody>
          <a:bodyPr/>
          <a:lstStyle/>
          <a:p>
            <a:pPr>
              <a:defRPr/>
            </a:pPr>
            <a:fld id="{41E31A04-33B5-44C7-89F6-F2DB235B1411}" type="slidenum">
              <a:rPr lang="zh-CN" altLang="en-US" smtClean="0"/>
              <a:pPr>
                <a:defRPr/>
              </a:pPr>
              <a:t>103</a:t>
            </a:fld>
            <a:endParaRPr lang="en-US" altLang="zh-CN"/>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a:extLst>
              <a:ext uri="{FF2B5EF4-FFF2-40B4-BE49-F238E27FC236}">
                <a16:creationId xmlns:a16="http://schemas.microsoft.com/office/drawing/2014/main" id="{9A2384A8-551E-424C-96AD-23910CDEFE3E}"/>
              </a:ext>
            </a:extLst>
          </p:cNvPr>
          <p:cNvSpPr>
            <a:spLocks noGrp="1" noChangeArrowheads="1"/>
          </p:cNvSpPr>
          <p:nvPr>
            <p:ph type="title" idx="4294967295"/>
          </p:nvPr>
        </p:nvSpPr>
        <p:spPr>
          <a:xfrm>
            <a:off x="406400" y="0"/>
            <a:ext cx="7772400" cy="836613"/>
          </a:xfrm>
        </p:spPr>
        <p:txBody>
          <a:bodyPr lIns="50800" tIns="50800" rIns="132080" bIns="50800" anchor="b"/>
          <a:lstStyle/>
          <a:p>
            <a:pPr indent="39688" eaLnBrk="1" hangingPunct="1"/>
            <a:r>
              <a:rPr lang="zh-CN" altLang="en-US" dirty="0">
                <a:latin typeface="微软雅黑" panose="020B0503020204020204" pitchFamily="34" charset="-122"/>
                <a:ea typeface="微软雅黑" panose="020B0503020204020204" pitchFamily="34" charset="-122"/>
              </a:rPr>
              <a:t>基于总线的系统的性能瓶颈(续)</a:t>
            </a:r>
          </a:p>
        </p:txBody>
      </p:sp>
      <p:sp>
        <p:nvSpPr>
          <p:cNvPr id="81923" name="Rectangle 4">
            <a:extLst>
              <a:ext uri="{FF2B5EF4-FFF2-40B4-BE49-F238E27FC236}">
                <a16:creationId xmlns:a16="http://schemas.microsoft.com/office/drawing/2014/main" id="{BB8CDFD9-5507-43FD-AF8A-4A6C4A79B304}"/>
              </a:ext>
            </a:extLst>
          </p:cNvPr>
          <p:cNvSpPr>
            <a:spLocks noGrp="1" noChangeArrowheads="1"/>
          </p:cNvSpPr>
          <p:nvPr>
            <p:ph type="body" idx="4294967295"/>
          </p:nvPr>
        </p:nvSpPr>
        <p:spPr>
          <a:xfrm>
            <a:off x="178181" y="1129802"/>
            <a:ext cx="8785225" cy="4849794"/>
          </a:xfrm>
        </p:spPr>
        <p:txBody>
          <a:bodyPr lIns="50800" tIns="50800" rIns="132080" bIns="50800">
            <a:normAutofit fontScale="92500" lnSpcReduction="20000"/>
          </a:bodyPr>
          <a:lstStyle/>
          <a:p>
            <a:pPr eaLnBrk="1" hangingPunct="1">
              <a:lnSpc>
                <a:spcPct val="120000"/>
              </a:lnSpc>
            </a:pPr>
            <a:r>
              <a:rPr lang="zh-CN" altLang="en-US" sz="2800" dirty="0">
                <a:latin typeface="微软雅黑" panose="020B0503020204020204" pitchFamily="34" charset="-122"/>
                <a:ea typeface="微软雅黑" panose="020B0503020204020204" pitchFamily="34" charset="-122"/>
              </a:rPr>
              <a:t>每个视频帧</a:t>
            </a:r>
            <a:r>
              <a:rPr lang="en-US" altLang="zh-CN" sz="2800" dirty="0">
                <a:latin typeface="微软雅黑" panose="020B0503020204020204" pitchFamily="34" charset="-122"/>
                <a:ea typeface="微软雅黑" panose="020B0503020204020204" pitchFamily="34" charset="-122"/>
              </a:rPr>
              <a:t>1920</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1080</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30</a:t>
            </a:r>
            <a:r>
              <a:rPr lang="zh-CN" altLang="en-US" sz="2800" dirty="0">
                <a:latin typeface="微软雅黑" panose="020B0503020204020204" pitchFamily="34" charset="-122"/>
                <a:ea typeface="微软雅黑" panose="020B0503020204020204" pitchFamily="34" charset="-122"/>
              </a:rPr>
              <a:t>帧</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秒</a:t>
            </a:r>
            <a:endParaRPr lang="en-US" altLang="zh-CN" sz="28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800" dirty="0">
                <a:latin typeface="微软雅黑" panose="020B0503020204020204" pitchFamily="34" charset="-122"/>
                <a:ea typeface="微软雅黑" panose="020B0503020204020204" pitchFamily="34" charset="-122"/>
              </a:rPr>
              <a:t>总线: 频率：</a:t>
            </a:r>
            <a:r>
              <a:rPr lang="en-US" altLang="zh-CN" sz="2800" dirty="0">
                <a:latin typeface="微软雅黑" panose="020B0503020204020204" pitchFamily="34" charset="-122"/>
                <a:ea typeface="微软雅黑" panose="020B0503020204020204" pitchFamily="34" charset="-122"/>
              </a:rPr>
              <a:t>100 MHz bus, D=1, O=3,w=2</a:t>
            </a:r>
            <a:r>
              <a:rPr lang="zh-CN" altLang="en-US" sz="2800" dirty="0">
                <a:latin typeface="微软雅黑" panose="020B0503020204020204" pitchFamily="34" charset="-122"/>
                <a:ea typeface="微软雅黑" panose="020B0503020204020204" pitchFamily="34" charset="-122"/>
              </a:rPr>
              <a:t>字节</a:t>
            </a:r>
            <a:r>
              <a:rPr lang="en-US" altLang="zh-CN" sz="2800" dirty="0">
                <a:latin typeface="微软雅黑" panose="020B0503020204020204" pitchFamily="34" charset="-122"/>
                <a:ea typeface="微软雅黑" panose="020B0503020204020204" pitchFamily="34" charset="-122"/>
              </a:rPr>
              <a:t>,</a:t>
            </a:r>
          </a:p>
          <a:p>
            <a:pPr marL="782638" lvl="1" eaLnBrk="1" hangingPunct="1">
              <a:lnSpc>
                <a:spcPct val="120000"/>
              </a:lnSpc>
            </a:pPr>
            <a:r>
              <a:rPr lang="en-US" altLang="zh-CN" sz="2400" dirty="0" err="1">
                <a:latin typeface="微软雅黑" panose="020B0503020204020204" pitchFamily="34" charset="-122"/>
                <a:ea typeface="微软雅黑" panose="020B0503020204020204" pitchFamily="34" charset="-122"/>
              </a:rPr>
              <a:t>T</a:t>
            </a:r>
            <a:r>
              <a:rPr lang="en-US" altLang="zh-CN" sz="2400" baseline="-25000" dirty="0" err="1">
                <a:latin typeface="微软雅黑" panose="020B0503020204020204" pitchFamily="34" charset="-122"/>
                <a:ea typeface="微软雅黑" panose="020B0503020204020204" pitchFamily="34" charset="-122"/>
              </a:rPr>
              <a:t>basic</a:t>
            </a:r>
            <a:r>
              <a:rPr lang="en-US" altLang="zh-CN" sz="2400" dirty="0">
                <a:latin typeface="微软雅黑" panose="020B0503020204020204" pitchFamily="34" charset="-122"/>
                <a:ea typeface="微软雅黑" panose="020B0503020204020204" pitchFamily="34" charset="-122"/>
              </a:rPr>
              <a:t> = (1+3)1920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1080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3/2 = 12.4</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10</a:t>
            </a:r>
            <a:r>
              <a:rPr lang="en-US" altLang="zh-CN" sz="2400" baseline="30000" dirty="0">
                <a:latin typeface="微软雅黑" panose="020B0503020204020204" pitchFamily="34" charset="-122"/>
                <a:ea typeface="微软雅黑" panose="020B0503020204020204" pitchFamily="34" charset="-122"/>
              </a:rPr>
              <a:t>6</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时钟周期 = </a:t>
            </a:r>
            <a:r>
              <a:rPr lang="en-US" altLang="zh-CN" sz="2400" dirty="0">
                <a:latin typeface="微软雅黑" panose="020B0503020204020204" pitchFamily="34" charset="-122"/>
                <a:ea typeface="微软雅黑" panose="020B0503020204020204" pitchFamily="34" charset="-122"/>
              </a:rPr>
              <a:t>0.124</a:t>
            </a:r>
            <a:r>
              <a:rPr lang="zh-CN" altLang="en-US" sz="2400" dirty="0">
                <a:latin typeface="微软雅黑" panose="020B0503020204020204" pitchFamily="34" charset="-122"/>
                <a:ea typeface="微软雅黑" panose="020B0503020204020204" pitchFamily="34" charset="-122"/>
              </a:rPr>
              <a:t>秒.</a:t>
            </a:r>
            <a:endParaRPr lang="en-US" altLang="zh-CN" sz="2400" dirty="0">
              <a:latin typeface="微软雅黑" panose="020B0503020204020204" pitchFamily="34" charset="-122"/>
              <a:ea typeface="微软雅黑" panose="020B0503020204020204" pitchFamily="34" charset="-122"/>
            </a:endParaRPr>
          </a:p>
          <a:p>
            <a:pPr marL="782638" lvl="1" eaLnBrk="1" hangingPunct="1">
              <a:lnSpc>
                <a:spcPct val="120000"/>
              </a:lnSpc>
            </a:pPr>
            <a:r>
              <a:rPr lang="en-US" altLang="zh-CN" sz="2400" dirty="0">
                <a:latin typeface="微软雅黑" panose="020B0503020204020204" pitchFamily="34" charset="-122"/>
                <a:ea typeface="微软雅黑" panose="020B0503020204020204" pitchFamily="34" charset="-122"/>
              </a:rPr>
              <a:t>0.124*30=3.72</a:t>
            </a:r>
            <a:r>
              <a:rPr lang="zh-CN" altLang="en-US" sz="2400" dirty="0">
                <a:latin typeface="微软雅黑" panose="020B0503020204020204" pitchFamily="34" charset="-122"/>
                <a:ea typeface="微软雅黑" panose="020B0503020204020204" pitchFamily="34" charset="-122"/>
              </a:rPr>
              <a:t>秒</a:t>
            </a:r>
          </a:p>
          <a:p>
            <a:pPr eaLnBrk="1" hangingPunct="1">
              <a:lnSpc>
                <a:spcPct val="120000"/>
              </a:lnSpc>
            </a:pPr>
            <a:r>
              <a:rPr lang="zh-CN" altLang="en-US" sz="2800" dirty="0">
                <a:latin typeface="微软雅黑" panose="020B0503020204020204" pitchFamily="34" charset="-122"/>
                <a:ea typeface="微软雅黑" panose="020B0503020204020204" pitchFamily="34" charset="-122"/>
              </a:rPr>
              <a:t>内存: 突发模式，</a:t>
            </a:r>
            <a:r>
              <a:rPr lang="en-US" altLang="zh-CN" sz="2800" dirty="0">
                <a:latin typeface="微软雅黑" panose="020B0503020204020204" pitchFamily="34" charset="-122"/>
                <a:ea typeface="微软雅黑" panose="020B0503020204020204" pitchFamily="34" charset="-122"/>
              </a:rPr>
              <a:t>B=4,  w=2,D=1,O=4 ,</a:t>
            </a:r>
            <a:r>
              <a:rPr lang="zh-CN" altLang="en-US" sz="2800" dirty="0">
                <a:latin typeface="微软雅黑" panose="020B0503020204020204" pitchFamily="34" charset="-122"/>
                <a:ea typeface="微软雅黑" panose="020B0503020204020204" pitchFamily="34" charset="-122"/>
              </a:rPr>
              <a:t>存储器的访问时间</a:t>
            </a:r>
            <a:r>
              <a:rPr lang="en-US" altLang="zh-CN" sz="2800" dirty="0">
                <a:latin typeface="微软雅黑" panose="020B0503020204020204" pitchFamily="34" charset="-122"/>
                <a:ea typeface="微软雅黑" panose="020B0503020204020204" pitchFamily="34" charset="-122"/>
              </a:rPr>
              <a:t>5ns, </a:t>
            </a:r>
          </a:p>
          <a:p>
            <a:pPr marL="782638" lvl="1" eaLnBrk="1" hangingPunct="1">
              <a:lnSpc>
                <a:spcPct val="120000"/>
              </a:lnSpc>
            </a:pPr>
            <a:r>
              <a:rPr lang="en-US" altLang="zh-CN" sz="2400" dirty="0" err="1">
                <a:latin typeface="微软雅黑" panose="020B0503020204020204" pitchFamily="34" charset="-122"/>
                <a:ea typeface="微软雅黑" panose="020B0503020204020204" pitchFamily="34" charset="-122"/>
              </a:rPr>
              <a:t>T</a:t>
            </a:r>
            <a:r>
              <a:rPr lang="en-US" altLang="zh-CN" sz="2400" baseline="-25000" dirty="0" err="1">
                <a:latin typeface="微软雅黑" panose="020B0503020204020204" pitchFamily="34" charset="-122"/>
                <a:ea typeface="微软雅黑" panose="020B0503020204020204" pitchFamily="34" charset="-122"/>
              </a:rPr>
              <a:t>mem</a:t>
            </a:r>
            <a:r>
              <a:rPr lang="en-US" altLang="zh-CN" sz="2400" dirty="0">
                <a:latin typeface="微软雅黑" panose="020B0503020204020204" pitchFamily="34" charset="-122"/>
                <a:ea typeface="微软雅黑" panose="020B0503020204020204" pitchFamily="34" charset="-122"/>
              </a:rPr>
              <a:t> = (4*1+4) 1920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1080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3/(4*2) = 6.2*10</a:t>
            </a:r>
            <a:r>
              <a:rPr lang="en-US" altLang="zh-CN" sz="2400" baseline="30000" dirty="0">
                <a:latin typeface="微软雅黑" panose="020B0503020204020204" pitchFamily="34" charset="-122"/>
                <a:ea typeface="微软雅黑" panose="020B0503020204020204" pitchFamily="34" charset="-122"/>
              </a:rPr>
              <a:t>6 </a:t>
            </a:r>
            <a:r>
              <a:rPr lang="zh-CN" altLang="en-US" sz="2400" dirty="0">
                <a:latin typeface="微软雅黑" panose="020B0503020204020204" pitchFamily="34" charset="-122"/>
                <a:ea typeface="微软雅黑" panose="020B0503020204020204" pitchFamily="34" charset="-122"/>
              </a:rPr>
              <a:t>时钟周期= 0.</a:t>
            </a:r>
            <a:r>
              <a:rPr lang="en-US" altLang="zh-CN" sz="2400" dirty="0">
                <a:latin typeface="微软雅黑" panose="020B0503020204020204" pitchFamily="34" charset="-122"/>
                <a:ea typeface="微软雅黑" panose="020B0503020204020204" pitchFamily="34" charset="-122"/>
              </a:rPr>
              <a:t>031</a:t>
            </a:r>
            <a:r>
              <a:rPr lang="zh-CN" altLang="en-US" sz="2400" dirty="0">
                <a:latin typeface="微软雅黑" panose="020B0503020204020204" pitchFamily="34" charset="-122"/>
                <a:ea typeface="微软雅黑" panose="020B0503020204020204" pitchFamily="34" charset="-122"/>
              </a:rPr>
              <a:t> 秒.</a:t>
            </a:r>
            <a:endParaRPr lang="en-US" altLang="zh-CN" sz="2400" dirty="0">
              <a:latin typeface="微软雅黑" panose="020B0503020204020204" pitchFamily="34" charset="-122"/>
              <a:ea typeface="微软雅黑" panose="020B0503020204020204" pitchFamily="34" charset="-122"/>
            </a:endParaRPr>
          </a:p>
          <a:p>
            <a:pPr marL="782638" lvl="1" eaLnBrk="1" hangingPunct="1">
              <a:lnSpc>
                <a:spcPct val="120000"/>
              </a:lnSpc>
            </a:pPr>
            <a:r>
              <a:rPr lang="en-US" altLang="zh-CN" sz="2400" dirty="0">
                <a:latin typeface="微软雅黑" panose="020B0503020204020204" pitchFamily="34" charset="-122"/>
                <a:ea typeface="微软雅黑" panose="020B0503020204020204" pitchFamily="34" charset="-122"/>
              </a:rPr>
              <a:t>0.062*30=0.93</a:t>
            </a:r>
            <a:r>
              <a:rPr lang="zh-CN" altLang="en-US" sz="2400" dirty="0">
                <a:latin typeface="微软雅黑" panose="020B0503020204020204" pitchFamily="34" charset="-122"/>
                <a:ea typeface="微软雅黑" panose="020B0503020204020204" pitchFamily="34" charset="-122"/>
              </a:rPr>
              <a:t>秒</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瓶颈：总线</a:t>
            </a:r>
          </a:p>
        </p:txBody>
      </p:sp>
      <p:sp>
        <p:nvSpPr>
          <p:cNvPr id="2" name="页脚占位符 1">
            <a:extLst>
              <a:ext uri="{FF2B5EF4-FFF2-40B4-BE49-F238E27FC236}">
                <a16:creationId xmlns:a16="http://schemas.microsoft.com/office/drawing/2014/main" id="{6C9C4168-752F-4BA8-9286-C01E503BA4E5}"/>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A94F7655-0F6D-4E80-B810-113CC8F2A61D}"/>
              </a:ext>
            </a:extLst>
          </p:cNvPr>
          <p:cNvSpPr>
            <a:spLocks noGrp="1"/>
          </p:cNvSpPr>
          <p:nvPr>
            <p:ph type="dt" sz="quarter" idx="10"/>
          </p:nvPr>
        </p:nvSpPr>
        <p:spPr/>
        <p:txBody>
          <a:bodyPr/>
          <a:lstStyle/>
          <a:p>
            <a:pPr>
              <a:defRPr/>
            </a:pPr>
            <a:fld id="{63015325-0FBD-4BC3-A5F9-D8DF014B9F47}" type="datetime1">
              <a:rPr lang="zh-CN" altLang="en-US"/>
              <a:pPr>
                <a:defRPr/>
              </a:pPr>
              <a:t>2025/6/18</a:t>
            </a:fld>
            <a:endParaRPr lang="zh-CN" altLang="en-US" dirty="0"/>
          </a:p>
        </p:txBody>
      </p:sp>
      <p:sp>
        <p:nvSpPr>
          <p:cNvPr id="4" name="灯片编号占位符 3">
            <a:extLst>
              <a:ext uri="{FF2B5EF4-FFF2-40B4-BE49-F238E27FC236}">
                <a16:creationId xmlns:a16="http://schemas.microsoft.com/office/drawing/2014/main" id="{5EBF482C-22DF-4BA2-95B2-4FE0628FCF3A}"/>
              </a:ext>
            </a:extLst>
          </p:cNvPr>
          <p:cNvSpPr>
            <a:spLocks noGrp="1"/>
          </p:cNvSpPr>
          <p:nvPr>
            <p:ph type="sldNum" sz="quarter" idx="12"/>
          </p:nvPr>
        </p:nvSpPr>
        <p:spPr/>
        <p:txBody>
          <a:bodyPr/>
          <a:lstStyle/>
          <a:p>
            <a:pPr>
              <a:defRPr/>
            </a:pPr>
            <a:fld id="{B811EC0C-95F8-4909-BED9-A758DF3A559C}" type="slidenum">
              <a:rPr lang="zh-CN" altLang="en-US" smtClean="0"/>
              <a:pPr>
                <a:defRPr/>
              </a:pPr>
              <a:t>104</a:t>
            </a:fld>
            <a:endParaRPr lang="en-US" altLang="zh-CN"/>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545EC-B965-479E-A9F8-A2872C81FE0F}"/>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FD1DE387-D2BD-467D-8E32-6D0AE137FC33}"/>
              </a:ext>
            </a:extLst>
          </p:cNvPr>
          <p:cNvSpPr>
            <a:spLocks noGrp="1"/>
          </p:cNvSpPr>
          <p:nvPr>
            <p:ph idx="1"/>
          </p:nvPr>
        </p:nvSpPr>
        <p:spPr/>
        <p:txBody>
          <a:bodyPr/>
          <a:lstStyle/>
          <a:p>
            <a:r>
              <a:rPr lang="zh-CN" altLang="en-US" dirty="0"/>
              <a:t>总线的概念</a:t>
            </a:r>
            <a:endParaRPr lang="en-US" altLang="zh-CN" dirty="0"/>
          </a:p>
          <a:p>
            <a:r>
              <a:rPr lang="zh-CN" altLang="en-US" dirty="0"/>
              <a:t>典型总线</a:t>
            </a:r>
            <a:endParaRPr lang="en-US" altLang="zh-CN" dirty="0"/>
          </a:p>
          <a:p>
            <a:r>
              <a:rPr lang="en-US" altLang="zh-CN" dirty="0"/>
              <a:t>DMA</a:t>
            </a:r>
          </a:p>
          <a:p>
            <a:r>
              <a:rPr lang="en-US" altLang="zh-CN" dirty="0"/>
              <a:t>ARM</a:t>
            </a:r>
            <a:r>
              <a:rPr lang="zh-CN" altLang="en-US" dirty="0"/>
              <a:t>总线结构</a:t>
            </a:r>
            <a:endParaRPr lang="en-US" altLang="zh-CN" dirty="0"/>
          </a:p>
          <a:p>
            <a:r>
              <a:rPr lang="zh-CN" altLang="en-US" dirty="0"/>
              <a:t>总线的性能分析</a:t>
            </a:r>
          </a:p>
        </p:txBody>
      </p:sp>
      <p:sp>
        <p:nvSpPr>
          <p:cNvPr id="4" name="日期占位符 3">
            <a:extLst>
              <a:ext uri="{FF2B5EF4-FFF2-40B4-BE49-F238E27FC236}">
                <a16:creationId xmlns:a16="http://schemas.microsoft.com/office/drawing/2014/main" id="{C323F22D-904E-4BEA-9BF6-AF743D16BD1D}"/>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C5C9106C-104C-4AE5-9B23-0334BD401CB2}"/>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9FDF1BD0-0890-48C0-97B3-EE8B80C5613A}"/>
              </a:ext>
            </a:extLst>
          </p:cNvPr>
          <p:cNvSpPr>
            <a:spLocks noGrp="1"/>
          </p:cNvSpPr>
          <p:nvPr>
            <p:ph type="sldNum" sz="quarter" idx="12"/>
          </p:nvPr>
        </p:nvSpPr>
        <p:spPr/>
        <p:txBody>
          <a:bodyPr/>
          <a:lstStyle/>
          <a:p>
            <a:fld id="{D2BE3B3C-08EA-47AD-A385-10D430A3A58B}" type="slidenum">
              <a:rPr lang="zh-CN" altLang="en-US" smtClean="0"/>
              <a:t>105</a:t>
            </a:fld>
            <a:endParaRPr lang="zh-CN" altLang="en-US"/>
          </a:p>
        </p:txBody>
      </p:sp>
    </p:spTree>
    <p:extLst>
      <p:ext uri="{BB962C8B-B14F-4D97-AF65-F5344CB8AC3E}">
        <p14:creationId xmlns:p14="http://schemas.microsoft.com/office/powerpoint/2010/main" val="2867227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3">
            <a:extLst>
              <a:ext uri="{FF2B5EF4-FFF2-40B4-BE49-F238E27FC236}">
                <a16:creationId xmlns:a16="http://schemas.microsoft.com/office/drawing/2014/main" id="{104867D0-76B3-4E90-B69A-14F57A38D227}"/>
              </a:ext>
            </a:extLst>
          </p:cNvPr>
          <p:cNvSpPr>
            <a:spLocks noGrp="1" noChangeArrowheads="1"/>
          </p:cNvSpPr>
          <p:nvPr>
            <p:ph type="title"/>
          </p:nvPr>
        </p:nvSpPr>
        <p:spPr/>
        <p:txBody>
          <a:bodyPr/>
          <a:lstStyle/>
          <a:p>
            <a:r>
              <a:rPr lang="zh-CN" altLang="en-US"/>
              <a:t>总线写</a:t>
            </a:r>
          </a:p>
        </p:txBody>
      </p:sp>
      <p:sp>
        <p:nvSpPr>
          <p:cNvPr id="20483" name="内容占位符 4">
            <a:extLst>
              <a:ext uri="{FF2B5EF4-FFF2-40B4-BE49-F238E27FC236}">
                <a16:creationId xmlns:a16="http://schemas.microsoft.com/office/drawing/2014/main" id="{8323CF24-F4EA-4B4A-9CE3-957C94CBBEB8}"/>
              </a:ext>
            </a:extLst>
          </p:cNvPr>
          <p:cNvSpPr>
            <a:spLocks noGrp="1" noChangeArrowheads="1"/>
          </p:cNvSpPr>
          <p:nvPr>
            <p:ph idx="1"/>
          </p:nvPr>
        </p:nvSpPr>
        <p:spPr>
          <a:xfrm>
            <a:off x="457200" y="1600200"/>
            <a:ext cx="4186238" cy="4525963"/>
          </a:xfrm>
        </p:spPr>
        <p:txBody>
          <a:bodyPr>
            <a:normAutofit fontScale="92500" lnSpcReduction="10000"/>
          </a:bodyPr>
          <a:lstStyle/>
          <a:p>
            <a:r>
              <a:rPr lang="zh-CN" altLang="en-US" sz="2400" dirty="0"/>
              <a:t>时钟信号上升沿，设置地址使能信号，地址线上设置所需值</a:t>
            </a:r>
            <a:endParaRPr lang="en-US" altLang="zh-CN" sz="2400" dirty="0"/>
          </a:p>
          <a:p>
            <a:r>
              <a:rPr lang="zh-CN" altLang="en-US" sz="2400" dirty="0"/>
              <a:t>             表示写</a:t>
            </a:r>
            <a:endParaRPr lang="en-US" altLang="zh-CN" sz="2400" dirty="0"/>
          </a:p>
          <a:p>
            <a:r>
              <a:rPr lang="zh-CN" altLang="en-US" sz="2400" dirty="0"/>
              <a:t>在第一个时钟周期后，</a:t>
            </a:r>
            <a:r>
              <a:rPr lang="en-US" altLang="zh-CN" sz="2400" dirty="0"/>
              <a:t>CPU </a:t>
            </a:r>
            <a:r>
              <a:rPr lang="zh-CN" altLang="en-US" sz="2400" dirty="0"/>
              <a:t>将数据传送至数据线，数据准备线使能</a:t>
            </a:r>
            <a:endParaRPr lang="en-US" altLang="zh-CN" sz="2400" dirty="0"/>
          </a:p>
          <a:p>
            <a:r>
              <a:rPr lang="zh-CN" altLang="en-US" sz="2400" dirty="0"/>
              <a:t>外设向相应地址的存储单元写数据，在第二个时钟周期末，撤去地址线上的地址，并清除数据线上的数据。</a:t>
            </a:r>
          </a:p>
        </p:txBody>
      </p:sp>
      <p:sp>
        <p:nvSpPr>
          <p:cNvPr id="2" name="日期占位符 1">
            <a:extLst>
              <a:ext uri="{FF2B5EF4-FFF2-40B4-BE49-F238E27FC236}">
                <a16:creationId xmlns:a16="http://schemas.microsoft.com/office/drawing/2014/main" id="{0163D53F-0231-4165-8602-69506A84FCE6}"/>
              </a:ext>
            </a:extLst>
          </p:cNvPr>
          <p:cNvSpPr>
            <a:spLocks noGrp="1"/>
          </p:cNvSpPr>
          <p:nvPr>
            <p:ph type="dt" sz="quarter" idx="10"/>
          </p:nvPr>
        </p:nvSpPr>
        <p:spPr/>
        <p:txBody>
          <a:bodyPr/>
          <a:lstStyle/>
          <a:p>
            <a:pPr>
              <a:defRPr/>
            </a:pPr>
            <a:fld id="{50A75625-E44C-4CA4-8429-6438927921F2}" type="datetime1">
              <a:rPr lang="zh-CN" altLang="en-US"/>
              <a:pPr>
                <a:defRPr/>
              </a:pPr>
              <a:t>2025/6/18</a:t>
            </a:fld>
            <a:endParaRPr lang="zh-CN" altLang="en-US"/>
          </a:p>
        </p:txBody>
      </p:sp>
      <p:sp>
        <p:nvSpPr>
          <p:cNvPr id="3" name="页脚占位符 2">
            <a:extLst>
              <a:ext uri="{FF2B5EF4-FFF2-40B4-BE49-F238E27FC236}">
                <a16:creationId xmlns:a16="http://schemas.microsoft.com/office/drawing/2014/main" id="{4CEDB3FE-7294-485A-8E5D-94C5023A60C0}"/>
              </a:ext>
            </a:extLst>
          </p:cNvPr>
          <p:cNvSpPr>
            <a:spLocks noGrp="1"/>
          </p:cNvSpPr>
          <p:nvPr>
            <p:ph type="ftr" sz="quarter" idx="11"/>
          </p:nvPr>
        </p:nvSpPr>
        <p:spPr/>
        <p:txBody>
          <a:bodyPr/>
          <a:lstStyle/>
          <a:p>
            <a:pPr>
              <a:defRPr/>
            </a:pPr>
            <a:r>
              <a:rPr lang="zh-CN" altLang="en-US"/>
              <a:t>嵌入式系统设计</a:t>
            </a:r>
            <a:endParaRPr lang="en-US" altLang="zh-CN"/>
          </a:p>
        </p:txBody>
      </p:sp>
      <p:pic>
        <p:nvPicPr>
          <p:cNvPr id="20486" name="图片 7">
            <a:extLst>
              <a:ext uri="{FF2B5EF4-FFF2-40B4-BE49-F238E27FC236}">
                <a16:creationId xmlns:a16="http://schemas.microsoft.com/office/drawing/2014/main" id="{9474289F-1430-406F-98E7-98EC720FEF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1447800"/>
            <a:ext cx="3225800" cy="420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487" name="对象 6">
            <a:extLst>
              <a:ext uri="{FF2B5EF4-FFF2-40B4-BE49-F238E27FC236}">
                <a16:creationId xmlns:a16="http://schemas.microsoft.com/office/drawing/2014/main" id="{44F1918B-7CDC-4958-A17C-BFCAB2D8B7BB}"/>
              </a:ext>
            </a:extLst>
          </p:cNvPr>
          <p:cNvGraphicFramePr>
            <a:graphicFrameLocks noChangeAspect="1"/>
          </p:cNvGraphicFramePr>
          <p:nvPr>
            <p:extLst>
              <p:ext uri="{D42A27DB-BD31-4B8C-83A1-F6EECF244321}">
                <p14:modId xmlns:p14="http://schemas.microsoft.com/office/powerpoint/2010/main" val="231259940"/>
              </p:ext>
            </p:extLst>
          </p:nvPr>
        </p:nvGraphicFramePr>
        <p:xfrm>
          <a:off x="841375" y="2542858"/>
          <a:ext cx="890587" cy="309562"/>
        </p:xfrm>
        <a:graphic>
          <a:graphicData uri="http://schemas.openxmlformats.org/presentationml/2006/ole">
            <mc:AlternateContent xmlns:mc="http://schemas.openxmlformats.org/markup-compatibility/2006">
              <mc:Choice xmlns:v="urn:schemas-microsoft-com:vml" Requires="v">
                <p:oleObj name="Equation" r:id="rId3" imgW="583947" imgH="203112" progId="Equation.DSMT4">
                  <p:embed/>
                </p:oleObj>
              </mc:Choice>
              <mc:Fallback>
                <p:oleObj name="Equation" r:id="rId3" imgW="583947" imgH="203112" progId="Equation.DSMT4">
                  <p:embed/>
                  <p:pic>
                    <p:nvPicPr>
                      <p:cNvPr id="20487" name="对象 6">
                        <a:extLst>
                          <a:ext uri="{FF2B5EF4-FFF2-40B4-BE49-F238E27FC236}">
                            <a16:creationId xmlns:a16="http://schemas.microsoft.com/office/drawing/2014/main" id="{44F1918B-7CDC-4958-A17C-BFCAB2D8B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375" y="2542858"/>
                        <a:ext cx="890587"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灯片编号占位符 3">
            <a:extLst>
              <a:ext uri="{FF2B5EF4-FFF2-40B4-BE49-F238E27FC236}">
                <a16:creationId xmlns:a16="http://schemas.microsoft.com/office/drawing/2014/main" id="{2D6EF77F-DE0D-4536-97F3-72F02F293EA0}"/>
              </a:ext>
            </a:extLst>
          </p:cNvPr>
          <p:cNvSpPr>
            <a:spLocks noGrp="1"/>
          </p:cNvSpPr>
          <p:nvPr>
            <p:ph type="sldNum" sz="quarter" idx="12"/>
          </p:nvPr>
        </p:nvSpPr>
        <p:spPr/>
        <p:txBody>
          <a:bodyPr/>
          <a:lstStyle/>
          <a:p>
            <a:pPr>
              <a:defRPr/>
            </a:pPr>
            <a:fld id="{4B1D3C63-197A-4C70-871F-DAD0510ED7B8}" type="slidenum">
              <a:rPr lang="zh-CN" altLang="en-US" smtClean="0"/>
              <a:pPr>
                <a:defRPr/>
              </a:pPr>
              <a:t>11</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354DD9A1-65EC-47E7-B577-442BA9B83262}"/>
              </a:ext>
            </a:extLst>
          </p:cNvPr>
          <p:cNvSpPr>
            <a:spLocks noGrp="1" noChangeArrowheads="1"/>
          </p:cNvSpPr>
          <p:nvPr>
            <p:ph type="title"/>
          </p:nvPr>
        </p:nvSpPr>
        <p:spPr/>
        <p:txBody>
          <a:bodyPr/>
          <a:lstStyle/>
          <a:p>
            <a:r>
              <a:rPr lang="zh-CN" altLang="en-US"/>
              <a:t>总线的读写</a:t>
            </a:r>
          </a:p>
        </p:txBody>
      </p:sp>
      <p:sp>
        <p:nvSpPr>
          <p:cNvPr id="4" name="日期占位符 3">
            <a:extLst>
              <a:ext uri="{FF2B5EF4-FFF2-40B4-BE49-F238E27FC236}">
                <a16:creationId xmlns:a16="http://schemas.microsoft.com/office/drawing/2014/main" id="{F8419B18-F134-4CAD-8237-BAE41B33B05D}"/>
              </a:ext>
            </a:extLst>
          </p:cNvPr>
          <p:cNvSpPr>
            <a:spLocks noGrp="1"/>
          </p:cNvSpPr>
          <p:nvPr>
            <p:ph type="dt" sz="quarter" idx="10"/>
          </p:nvPr>
        </p:nvSpPr>
        <p:spPr/>
        <p:txBody>
          <a:bodyPr/>
          <a:lstStyle/>
          <a:p>
            <a:pPr>
              <a:defRPr/>
            </a:pPr>
            <a:fld id="{A1BCF3F4-9AA1-4325-9858-FBA010D327D7}" type="datetime1">
              <a:rPr lang="zh-CN" altLang="en-US"/>
              <a:pPr>
                <a:defRPr/>
              </a:pPr>
              <a:t>2025/6/18</a:t>
            </a:fld>
            <a:endParaRPr lang="zh-CN" altLang="en-US"/>
          </a:p>
        </p:txBody>
      </p:sp>
      <p:sp>
        <p:nvSpPr>
          <p:cNvPr id="5" name="页脚占位符 4">
            <a:extLst>
              <a:ext uri="{FF2B5EF4-FFF2-40B4-BE49-F238E27FC236}">
                <a16:creationId xmlns:a16="http://schemas.microsoft.com/office/drawing/2014/main" id="{D600FFB5-C62D-4E73-A2E9-2EDC9C216F40}"/>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2" name="灯片编号占位符 1">
            <a:extLst>
              <a:ext uri="{FF2B5EF4-FFF2-40B4-BE49-F238E27FC236}">
                <a16:creationId xmlns:a16="http://schemas.microsoft.com/office/drawing/2014/main" id="{9985526C-80AF-4B6A-87AD-7296BAA697FF}"/>
              </a:ext>
            </a:extLst>
          </p:cNvPr>
          <p:cNvSpPr>
            <a:spLocks noGrp="1"/>
          </p:cNvSpPr>
          <p:nvPr>
            <p:ph type="sldNum" sz="quarter" idx="12"/>
          </p:nvPr>
        </p:nvSpPr>
        <p:spPr/>
        <p:txBody>
          <a:bodyPr/>
          <a:lstStyle/>
          <a:p>
            <a:pPr>
              <a:defRPr/>
            </a:pPr>
            <a:fld id="{CCAD719E-FD17-4DEA-BAFC-76756BABCD75}" type="slidenum">
              <a:rPr lang="zh-CN" altLang="en-US" smtClean="0"/>
              <a:pPr>
                <a:defRPr/>
              </a:pPr>
              <a:t>12</a:t>
            </a:fld>
            <a:endParaRPr lang="en-US" altLang="zh-CN"/>
          </a:p>
        </p:txBody>
      </p:sp>
      <p:pic>
        <p:nvPicPr>
          <p:cNvPr id="21510" name="Picture 4" descr="f04-07-9780123884367.jpg">
            <a:extLst>
              <a:ext uri="{FF2B5EF4-FFF2-40B4-BE49-F238E27FC236}">
                <a16:creationId xmlns:a16="http://schemas.microsoft.com/office/drawing/2014/main" id="{39338EE8-6029-412F-9F44-4278EAE7FB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14438"/>
            <a:ext cx="6985000" cy="523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F1CC0252-57D1-4F8F-9D6D-152A96F25B5D}"/>
              </a:ext>
            </a:extLst>
          </p:cNvPr>
          <p:cNvCxnSpPr/>
          <p:nvPr/>
        </p:nvCxnSpPr>
        <p:spPr>
          <a:xfrm>
            <a:off x="1562582" y="2372810"/>
            <a:ext cx="21991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D78150D-DADA-4391-8C34-7EF45C70B4AA}"/>
              </a:ext>
            </a:extLst>
          </p:cNvPr>
          <p:cNvSpPr>
            <a:spLocks noGrp="1" noChangeArrowheads="1"/>
          </p:cNvSpPr>
          <p:nvPr>
            <p:ph type="title"/>
          </p:nvPr>
        </p:nvSpPr>
        <p:spPr>
          <a:xfrm>
            <a:off x="539750" y="117475"/>
            <a:ext cx="8229600" cy="868363"/>
          </a:xfrm>
        </p:spPr>
        <p:txBody>
          <a:bodyPr/>
          <a:lstStyle/>
          <a:p>
            <a:pPr algn="l"/>
            <a:r>
              <a:rPr lang="zh-CN" altLang="en-US"/>
              <a:t>读操作的等待状态</a:t>
            </a:r>
          </a:p>
        </p:txBody>
      </p:sp>
      <p:sp>
        <p:nvSpPr>
          <p:cNvPr id="22531" name="Rectangle 3">
            <a:extLst>
              <a:ext uri="{FF2B5EF4-FFF2-40B4-BE49-F238E27FC236}">
                <a16:creationId xmlns:a16="http://schemas.microsoft.com/office/drawing/2014/main" id="{29B71A15-AC65-45CF-A029-2E1060B174CD}"/>
              </a:ext>
            </a:extLst>
          </p:cNvPr>
          <p:cNvSpPr>
            <a:spLocks noGrp="1" noChangeArrowheads="1"/>
          </p:cNvSpPr>
          <p:nvPr>
            <p:ph type="body" idx="1"/>
          </p:nvPr>
        </p:nvSpPr>
        <p:spPr>
          <a:xfrm>
            <a:off x="468313" y="1268413"/>
            <a:ext cx="3816350" cy="4862512"/>
          </a:xfrm>
        </p:spPr>
        <p:txBody>
          <a:bodyPr>
            <a:normAutofit lnSpcReduction="10000"/>
          </a:bodyPr>
          <a:lstStyle/>
          <a:p>
            <a:r>
              <a:rPr lang="zh-CN" altLang="en-US" sz="2800" dirty="0"/>
              <a:t>总线上连接的有速度比较慢的设备</a:t>
            </a:r>
            <a:endParaRPr lang="en-US" altLang="zh-CN" sz="2800" dirty="0"/>
          </a:p>
          <a:p>
            <a:r>
              <a:rPr lang="zh-CN" altLang="en-US" sz="2800" dirty="0"/>
              <a:t>等待状态通常用于将慢速、廉价的存储器连到总线上</a:t>
            </a:r>
            <a:endParaRPr lang="en-US" altLang="zh-CN" sz="2800" dirty="0"/>
          </a:p>
          <a:p>
            <a:r>
              <a:rPr lang="zh-CN" altLang="en-US" sz="2800" dirty="0"/>
              <a:t>等待状态：数据可以被读取的最早时间与真正被读取的时间之间的周期</a:t>
            </a:r>
          </a:p>
        </p:txBody>
      </p:sp>
      <p:pic>
        <p:nvPicPr>
          <p:cNvPr id="22532" name="Picture 4">
            <a:extLst>
              <a:ext uri="{FF2B5EF4-FFF2-40B4-BE49-F238E27FC236}">
                <a16:creationId xmlns:a16="http://schemas.microsoft.com/office/drawing/2014/main" id="{92C1F297-2F9C-4682-A461-AB4AB7D2570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688" y="1182964"/>
            <a:ext cx="4572000" cy="495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3" name="Line 5">
            <a:extLst>
              <a:ext uri="{FF2B5EF4-FFF2-40B4-BE49-F238E27FC236}">
                <a16:creationId xmlns:a16="http://schemas.microsoft.com/office/drawing/2014/main" id="{5400BDC6-F6D8-4296-9411-B076BDE12588}"/>
              </a:ext>
            </a:extLst>
          </p:cNvPr>
          <p:cNvSpPr>
            <a:spLocks noChangeShapeType="1"/>
          </p:cNvSpPr>
          <p:nvPr/>
        </p:nvSpPr>
        <p:spPr bwMode="auto">
          <a:xfrm>
            <a:off x="4662488" y="2349500"/>
            <a:ext cx="14446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4" name="Line 6">
            <a:extLst>
              <a:ext uri="{FF2B5EF4-FFF2-40B4-BE49-F238E27FC236}">
                <a16:creationId xmlns:a16="http://schemas.microsoft.com/office/drawing/2014/main" id="{EB8292A6-60FC-4797-851C-DC797ECE630F}"/>
              </a:ext>
            </a:extLst>
          </p:cNvPr>
          <p:cNvSpPr>
            <a:spLocks noChangeShapeType="1"/>
          </p:cNvSpPr>
          <p:nvPr/>
        </p:nvSpPr>
        <p:spPr bwMode="auto">
          <a:xfrm>
            <a:off x="4230688" y="4508500"/>
            <a:ext cx="57626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页脚占位符 1">
            <a:extLst>
              <a:ext uri="{FF2B5EF4-FFF2-40B4-BE49-F238E27FC236}">
                <a16:creationId xmlns:a16="http://schemas.microsoft.com/office/drawing/2014/main" id="{0F43CFBC-595E-4B08-A6EE-056504B974CA}"/>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887C5894-ADC1-43DE-830D-1AFF3399155D}"/>
              </a:ext>
            </a:extLst>
          </p:cNvPr>
          <p:cNvSpPr>
            <a:spLocks noGrp="1"/>
          </p:cNvSpPr>
          <p:nvPr>
            <p:ph type="dt" sz="quarter" idx="10"/>
          </p:nvPr>
        </p:nvSpPr>
        <p:spPr/>
        <p:txBody>
          <a:bodyPr/>
          <a:lstStyle/>
          <a:p>
            <a:pPr>
              <a:defRPr/>
            </a:pPr>
            <a:fld id="{A2E3A681-051E-4CD8-8E95-93C63A8E243B}" type="datetime1">
              <a:rPr lang="zh-CN" altLang="en-US"/>
              <a:pPr>
                <a:defRPr/>
              </a:pPr>
              <a:t>2025/6/18</a:t>
            </a:fld>
            <a:endParaRPr lang="zh-CN" altLang="en-US" dirty="0"/>
          </a:p>
        </p:txBody>
      </p:sp>
      <p:sp>
        <p:nvSpPr>
          <p:cNvPr id="4" name="灯片编号占位符 3">
            <a:extLst>
              <a:ext uri="{FF2B5EF4-FFF2-40B4-BE49-F238E27FC236}">
                <a16:creationId xmlns:a16="http://schemas.microsoft.com/office/drawing/2014/main" id="{8F02FD55-D4F1-4568-BCFC-53680A42AAAE}"/>
              </a:ext>
            </a:extLst>
          </p:cNvPr>
          <p:cNvSpPr>
            <a:spLocks noGrp="1"/>
          </p:cNvSpPr>
          <p:nvPr>
            <p:ph type="sldNum" sz="quarter" idx="12"/>
          </p:nvPr>
        </p:nvSpPr>
        <p:spPr/>
        <p:txBody>
          <a:bodyPr/>
          <a:lstStyle/>
          <a:p>
            <a:pPr>
              <a:defRPr/>
            </a:pPr>
            <a:fld id="{405691FD-9D7D-48CE-A3CE-0DEBA33ECFAC}" type="slidenum">
              <a:rPr lang="zh-CN" altLang="en-US" smtClean="0"/>
              <a:pPr>
                <a:defRPr/>
              </a:pPr>
              <a:t>13</a:t>
            </a:fld>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467EDBC-FAE6-4192-B63A-85E30541A9C9}"/>
              </a:ext>
            </a:extLst>
          </p:cNvPr>
          <p:cNvSpPr>
            <a:spLocks noGrp="1" noChangeArrowheads="1"/>
          </p:cNvSpPr>
          <p:nvPr>
            <p:ph type="title"/>
          </p:nvPr>
        </p:nvSpPr>
        <p:spPr>
          <a:xfrm>
            <a:off x="468313" y="44450"/>
            <a:ext cx="8229600" cy="936625"/>
          </a:xfrm>
        </p:spPr>
        <p:txBody>
          <a:bodyPr/>
          <a:lstStyle/>
          <a:p>
            <a:pPr algn="l"/>
            <a:r>
              <a:rPr lang="zh-CN" altLang="en-US" sz="3600" dirty="0"/>
              <a:t>突发传输（Burst Transfer）</a:t>
            </a:r>
          </a:p>
        </p:txBody>
      </p:sp>
      <p:sp>
        <p:nvSpPr>
          <p:cNvPr id="23555" name="Rectangle 3">
            <a:extLst>
              <a:ext uri="{FF2B5EF4-FFF2-40B4-BE49-F238E27FC236}">
                <a16:creationId xmlns:a16="http://schemas.microsoft.com/office/drawing/2014/main" id="{0D26F85C-8155-4459-964E-AC5B776C9B40}"/>
              </a:ext>
            </a:extLst>
          </p:cNvPr>
          <p:cNvSpPr>
            <a:spLocks noGrp="1" noChangeArrowheads="1"/>
          </p:cNvSpPr>
          <p:nvPr>
            <p:ph type="body" idx="1"/>
          </p:nvPr>
        </p:nvSpPr>
        <p:spPr>
          <a:xfrm>
            <a:off x="414338" y="847725"/>
            <a:ext cx="8229600" cy="1252538"/>
          </a:xfrm>
        </p:spPr>
        <p:txBody>
          <a:bodyPr>
            <a:normAutofit/>
          </a:bodyPr>
          <a:lstStyle/>
          <a:p>
            <a:r>
              <a:rPr lang="zh-CN" altLang="en-US" sz="2800" dirty="0"/>
              <a:t>收到一个地址，传输一组数据序列</a:t>
            </a:r>
          </a:p>
          <a:p>
            <a:r>
              <a:rPr lang="zh-CN" altLang="en-US" sz="2800" dirty="0"/>
              <a:t>增加一根线路：Burst，低电平有效</a:t>
            </a:r>
          </a:p>
        </p:txBody>
      </p:sp>
      <p:sp>
        <p:nvSpPr>
          <p:cNvPr id="2" name="页脚占位符 1">
            <a:extLst>
              <a:ext uri="{FF2B5EF4-FFF2-40B4-BE49-F238E27FC236}">
                <a16:creationId xmlns:a16="http://schemas.microsoft.com/office/drawing/2014/main" id="{A6464643-3D37-467A-91BA-A29F10B81E8D}"/>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FC982A29-CFBD-486B-A038-6F2AE9ABFCD1}"/>
              </a:ext>
            </a:extLst>
          </p:cNvPr>
          <p:cNvSpPr>
            <a:spLocks noGrp="1"/>
          </p:cNvSpPr>
          <p:nvPr>
            <p:ph type="dt" sz="quarter" idx="10"/>
          </p:nvPr>
        </p:nvSpPr>
        <p:spPr/>
        <p:txBody>
          <a:bodyPr/>
          <a:lstStyle/>
          <a:p>
            <a:pPr>
              <a:defRPr/>
            </a:pPr>
            <a:fld id="{EFA80700-251B-4764-9501-F0F4157F4380}" type="datetime1">
              <a:rPr lang="zh-CN" altLang="en-US"/>
              <a:pPr>
                <a:defRPr/>
              </a:pPr>
              <a:t>2025/6/18</a:t>
            </a:fld>
            <a:endParaRPr lang="zh-CN" altLang="en-US"/>
          </a:p>
        </p:txBody>
      </p:sp>
      <p:sp>
        <p:nvSpPr>
          <p:cNvPr id="4" name="灯片编号占位符 3">
            <a:extLst>
              <a:ext uri="{FF2B5EF4-FFF2-40B4-BE49-F238E27FC236}">
                <a16:creationId xmlns:a16="http://schemas.microsoft.com/office/drawing/2014/main" id="{2CA37218-6BEC-49B7-B9EE-99D43B82C08C}"/>
              </a:ext>
            </a:extLst>
          </p:cNvPr>
          <p:cNvSpPr>
            <a:spLocks noGrp="1"/>
          </p:cNvSpPr>
          <p:nvPr>
            <p:ph type="sldNum" sz="quarter" idx="12"/>
          </p:nvPr>
        </p:nvSpPr>
        <p:spPr/>
        <p:txBody>
          <a:bodyPr/>
          <a:lstStyle/>
          <a:p>
            <a:pPr>
              <a:defRPr/>
            </a:pPr>
            <a:fld id="{30F8C623-CC69-44EA-AA58-82A5A09F0E69}" type="slidenum">
              <a:rPr lang="zh-CN" altLang="en-US" smtClean="0"/>
              <a:pPr>
                <a:defRPr/>
              </a:pPr>
              <a:t>14</a:t>
            </a:fld>
            <a:endParaRPr lang="en-US" altLang="zh-CN"/>
          </a:p>
        </p:txBody>
      </p:sp>
      <p:grpSp>
        <p:nvGrpSpPr>
          <p:cNvPr id="8" name="组合 7">
            <a:extLst>
              <a:ext uri="{FF2B5EF4-FFF2-40B4-BE49-F238E27FC236}">
                <a16:creationId xmlns:a16="http://schemas.microsoft.com/office/drawing/2014/main" id="{64F3A26A-75CA-4EA0-8F69-CAC1E8C315A1}"/>
              </a:ext>
            </a:extLst>
          </p:cNvPr>
          <p:cNvGrpSpPr/>
          <p:nvPr/>
        </p:nvGrpSpPr>
        <p:grpSpPr>
          <a:xfrm>
            <a:off x="755650" y="2389955"/>
            <a:ext cx="6325870" cy="4102920"/>
            <a:chOff x="755650" y="2389955"/>
            <a:chExt cx="6325870" cy="4102920"/>
          </a:xfrm>
        </p:grpSpPr>
        <p:pic>
          <p:nvPicPr>
            <p:cNvPr id="23559" name="Picture 4" descr="f04-09-9780123884367.jpg">
              <a:extLst>
                <a:ext uri="{FF2B5EF4-FFF2-40B4-BE49-F238E27FC236}">
                  <a16:creationId xmlns:a16="http://schemas.microsoft.com/office/drawing/2014/main" id="{1EDE5E82-A309-44C9-9ECF-9A218384EB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389955"/>
              <a:ext cx="6325870" cy="41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276716F0-DACE-43E1-8B1F-F398CB152739}"/>
                </a:ext>
              </a:extLst>
            </p:cNvPr>
            <p:cNvCxnSpPr/>
            <p:nvPr/>
          </p:nvCxnSpPr>
          <p:spPr>
            <a:xfrm>
              <a:off x="1400537" y="3240911"/>
              <a:ext cx="138896" cy="0"/>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2DE0ED3D-E718-4DFD-8FAC-86E37F86BA02}"/>
                </a:ext>
              </a:extLst>
            </p:cNvPr>
            <p:cNvCxnSpPr/>
            <p:nvPr/>
          </p:nvCxnSpPr>
          <p:spPr>
            <a:xfrm>
              <a:off x="1145894" y="3773347"/>
              <a:ext cx="393539" cy="0"/>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DAEEE-80C3-46FC-8AD6-597F69E80013}"/>
              </a:ext>
            </a:extLst>
          </p:cNvPr>
          <p:cNvSpPr>
            <a:spLocks noGrp="1"/>
          </p:cNvSpPr>
          <p:nvPr>
            <p:ph type="title"/>
          </p:nvPr>
        </p:nvSpPr>
        <p:spPr/>
        <p:txBody>
          <a:bodyPr/>
          <a:lstStyle/>
          <a:p>
            <a:r>
              <a:rPr lang="zh-CN" altLang="zh-CN" b="1" dirty="0"/>
              <a:t>与其他握手协议的比较</a:t>
            </a:r>
            <a:endParaRPr lang="zh-CN" altLang="en-US" dirty="0"/>
          </a:p>
        </p:txBody>
      </p:sp>
      <p:sp>
        <p:nvSpPr>
          <p:cNvPr id="4" name="日期占位符 3">
            <a:extLst>
              <a:ext uri="{FF2B5EF4-FFF2-40B4-BE49-F238E27FC236}">
                <a16:creationId xmlns:a16="http://schemas.microsoft.com/office/drawing/2014/main" id="{37143A86-C1B2-41AB-8615-BA208770BF93}"/>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7DEF8FBE-B6DB-4E39-B379-038FB33E2A1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1A99CD68-A8BD-4186-B491-C39E95B9DB85}"/>
              </a:ext>
            </a:extLst>
          </p:cNvPr>
          <p:cNvSpPr>
            <a:spLocks noGrp="1"/>
          </p:cNvSpPr>
          <p:nvPr>
            <p:ph type="sldNum" sz="quarter" idx="12"/>
          </p:nvPr>
        </p:nvSpPr>
        <p:spPr/>
        <p:txBody>
          <a:bodyPr/>
          <a:lstStyle/>
          <a:p>
            <a:fld id="{D2BE3B3C-08EA-47AD-A385-10D430A3A58B}" type="slidenum">
              <a:rPr lang="zh-CN" altLang="en-US" smtClean="0"/>
              <a:t>15</a:t>
            </a:fld>
            <a:endParaRPr lang="zh-CN" altLang="en-US"/>
          </a:p>
        </p:txBody>
      </p:sp>
      <p:graphicFrame>
        <p:nvGraphicFramePr>
          <p:cNvPr id="7" name="表格 6">
            <a:extLst>
              <a:ext uri="{FF2B5EF4-FFF2-40B4-BE49-F238E27FC236}">
                <a16:creationId xmlns:a16="http://schemas.microsoft.com/office/drawing/2014/main" id="{65DB6ADB-9277-4CE8-92C7-02C080619D8E}"/>
              </a:ext>
            </a:extLst>
          </p:cNvPr>
          <p:cNvGraphicFramePr>
            <a:graphicFrameLocks noGrp="1"/>
          </p:cNvGraphicFramePr>
          <p:nvPr>
            <p:extLst>
              <p:ext uri="{D42A27DB-BD31-4B8C-83A1-F6EECF244321}">
                <p14:modId xmlns:p14="http://schemas.microsoft.com/office/powerpoint/2010/main" val="3790858929"/>
              </p:ext>
            </p:extLst>
          </p:nvPr>
        </p:nvGraphicFramePr>
        <p:xfrm>
          <a:off x="486136" y="1309034"/>
          <a:ext cx="8366700" cy="4603813"/>
        </p:xfrm>
        <a:graphic>
          <a:graphicData uri="http://schemas.openxmlformats.org/drawingml/2006/table">
            <a:tbl>
              <a:tblPr firstRow="1" firstCol="1" bandRow="1">
                <a:tableStyleId>{5C22544A-7EE6-4342-B048-85BDC9FD1C3A}</a:tableStyleId>
              </a:tblPr>
              <a:tblGrid>
                <a:gridCol w="2788900">
                  <a:extLst>
                    <a:ext uri="{9D8B030D-6E8A-4147-A177-3AD203B41FA5}">
                      <a16:colId xmlns:a16="http://schemas.microsoft.com/office/drawing/2014/main" val="2169925884"/>
                    </a:ext>
                  </a:extLst>
                </a:gridCol>
                <a:gridCol w="2788900">
                  <a:extLst>
                    <a:ext uri="{9D8B030D-6E8A-4147-A177-3AD203B41FA5}">
                      <a16:colId xmlns:a16="http://schemas.microsoft.com/office/drawing/2014/main" val="747352944"/>
                    </a:ext>
                  </a:extLst>
                </a:gridCol>
                <a:gridCol w="2788900">
                  <a:extLst>
                    <a:ext uri="{9D8B030D-6E8A-4147-A177-3AD203B41FA5}">
                      <a16:colId xmlns:a16="http://schemas.microsoft.com/office/drawing/2014/main" val="2664307300"/>
                    </a:ext>
                  </a:extLst>
                </a:gridCol>
              </a:tblGrid>
              <a:tr h="784875">
                <a:tc>
                  <a:txBody>
                    <a:bodyPr/>
                    <a:lstStyle/>
                    <a:p>
                      <a:pPr algn="ctr">
                        <a:spcAft>
                          <a:spcPts val="1200"/>
                        </a:spcAft>
                      </a:pPr>
                      <a:r>
                        <a:rPr lang="zh-CN" sz="2000" kern="100" dirty="0">
                          <a:effectLst/>
                          <a:latin typeface="微软雅黑" panose="020B0503020204020204" pitchFamily="34" charset="-122"/>
                          <a:ea typeface="微软雅黑" panose="020B0503020204020204" pitchFamily="34" charset="-122"/>
                        </a:rPr>
                        <a:t>协议类型</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ctr">
                        <a:spcAft>
                          <a:spcPts val="1200"/>
                        </a:spcAft>
                      </a:pPr>
                      <a:r>
                        <a:rPr lang="zh-CN" sz="2000" kern="100" dirty="0">
                          <a:effectLst/>
                          <a:latin typeface="微软雅黑" panose="020B0503020204020204" pitchFamily="34" charset="-122"/>
                          <a:ea typeface="微软雅黑" panose="020B0503020204020204" pitchFamily="34" charset="-122"/>
                        </a:rPr>
                        <a:t>特点</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ctr">
                        <a:spcAft>
                          <a:spcPts val="1200"/>
                        </a:spcAft>
                      </a:pPr>
                      <a:r>
                        <a:rPr lang="zh-CN" sz="2000" kern="100">
                          <a:effectLst/>
                          <a:latin typeface="微软雅黑" panose="020B0503020204020204" pitchFamily="34" charset="-122"/>
                          <a:ea typeface="微软雅黑" panose="020B0503020204020204" pitchFamily="34" charset="-122"/>
                        </a:rPr>
                        <a:t>适用场景</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4066399638"/>
                  </a:ext>
                </a:extLst>
              </a:tr>
              <a:tr h="1242719">
                <a:tc>
                  <a:txBody>
                    <a:bodyPr/>
                    <a:lstStyle/>
                    <a:p>
                      <a:pPr algn="ctr">
                        <a:spcAft>
                          <a:spcPts val="1200"/>
                        </a:spcAft>
                      </a:pPr>
                      <a:r>
                        <a:rPr lang="zh-CN" sz="2000" kern="100" dirty="0">
                          <a:effectLst/>
                          <a:latin typeface="微软雅黑" panose="020B0503020204020204" pitchFamily="34" charset="-122"/>
                          <a:ea typeface="微软雅黑" panose="020B0503020204020204" pitchFamily="34" charset="-122"/>
                        </a:rPr>
                        <a:t>两周期握手协议</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just">
                        <a:spcAft>
                          <a:spcPts val="1200"/>
                        </a:spcAft>
                      </a:pPr>
                      <a:r>
                        <a:rPr lang="zh-CN" sz="2000" kern="100" dirty="0">
                          <a:effectLst/>
                          <a:latin typeface="微软雅黑" panose="020B0503020204020204" pitchFamily="34" charset="-122"/>
                          <a:ea typeface="微软雅黑" panose="020B0503020204020204" pitchFamily="34" charset="-122"/>
                        </a:rPr>
                        <a:t>只有两个阶段：请求和应答，流程更简单，但可靠性较低。</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just">
                        <a:spcAft>
                          <a:spcPts val="1200"/>
                        </a:spcAft>
                      </a:pPr>
                      <a:r>
                        <a:rPr lang="zh-CN" sz="2000" kern="100" dirty="0">
                          <a:effectLst/>
                          <a:latin typeface="微软雅黑" panose="020B0503020204020204" pitchFamily="34" charset="-122"/>
                          <a:ea typeface="微软雅黑" panose="020B0503020204020204" pitchFamily="34" charset="-122"/>
                        </a:rPr>
                        <a:t>对可靠性要求较低的场景。</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3809871417"/>
                  </a:ext>
                </a:extLst>
              </a:tr>
              <a:tr h="1242719">
                <a:tc>
                  <a:txBody>
                    <a:bodyPr/>
                    <a:lstStyle/>
                    <a:p>
                      <a:pPr algn="ctr">
                        <a:spcAft>
                          <a:spcPts val="1200"/>
                        </a:spcAft>
                      </a:pPr>
                      <a:r>
                        <a:rPr lang="zh-CN" sz="2000" kern="100" dirty="0">
                          <a:effectLst/>
                          <a:latin typeface="微软雅黑" panose="020B0503020204020204" pitchFamily="34" charset="-122"/>
                          <a:ea typeface="微软雅黑" panose="020B0503020204020204" pitchFamily="34" charset="-122"/>
                        </a:rPr>
                        <a:t>四周期握手协议</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just">
                        <a:spcAft>
                          <a:spcPts val="1200"/>
                        </a:spcAft>
                      </a:pPr>
                      <a:r>
                        <a:rPr lang="zh-CN" sz="2000" kern="100">
                          <a:effectLst/>
                          <a:latin typeface="微软雅黑" panose="020B0503020204020204" pitchFamily="34" charset="-122"/>
                          <a:ea typeface="微软雅黑" panose="020B0503020204020204" pitchFamily="34" charset="-122"/>
                        </a:rPr>
                        <a:t>包含四个阶段，确保每次通信都经过完整的请求和释放过程，可靠性更高。</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just">
                        <a:spcAft>
                          <a:spcPts val="1200"/>
                        </a:spcAft>
                      </a:pPr>
                      <a:r>
                        <a:rPr lang="zh-CN" sz="2000" kern="100" dirty="0">
                          <a:effectLst/>
                          <a:latin typeface="微软雅黑" panose="020B0503020204020204" pitchFamily="34" charset="-122"/>
                          <a:ea typeface="微软雅黑" panose="020B0503020204020204" pitchFamily="34" charset="-122"/>
                        </a:rPr>
                        <a:t>对可靠性要求较高的场景。</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675554035"/>
                  </a:ext>
                </a:extLst>
              </a:tr>
              <a:tr h="1242719">
                <a:tc>
                  <a:txBody>
                    <a:bodyPr/>
                    <a:lstStyle/>
                    <a:p>
                      <a:pPr algn="ctr">
                        <a:spcAft>
                          <a:spcPts val="1200"/>
                        </a:spcAft>
                      </a:pPr>
                      <a:r>
                        <a:rPr lang="zh-CN" sz="2000" kern="100" dirty="0">
                          <a:effectLst/>
                          <a:latin typeface="微软雅黑" panose="020B0503020204020204" pitchFamily="34" charset="-122"/>
                          <a:ea typeface="微软雅黑" panose="020B0503020204020204" pitchFamily="34" charset="-122"/>
                        </a:rPr>
                        <a:t>基于时钟的同步协议</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just">
                        <a:spcAft>
                          <a:spcPts val="1200"/>
                        </a:spcAft>
                      </a:pPr>
                      <a:r>
                        <a:rPr lang="zh-CN" sz="2000" kern="100">
                          <a:effectLst/>
                          <a:latin typeface="微软雅黑" panose="020B0503020204020204" pitchFamily="34" charset="-122"/>
                          <a:ea typeface="微软雅黑" panose="020B0503020204020204" pitchFamily="34" charset="-122"/>
                        </a:rPr>
                        <a:t>依赖全局时钟信号，通信效率高，但对时钟偏移敏感。</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just">
                        <a:spcAft>
                          <a:spcPts val="1200"/>
                        </a:spcAft>
                      </a:pPr>
                      <a:r>
                        <a:rPr lang="zh-CN" sz="2000" kern="100" dirty="0">
                          <a:effectLst/>
                          <a:latin typeface="微软雅黑" panose="020B0503020204020204" pitchFamily="34" charset="-122"/>
                          <a:ea typeface="微软雅黑" panose="020B0503020204020204" pitchFamily="34" charset="-122"/>
                        </a:rPr>
                        <a:t>高速同步通信场景（如</a:t>
                      </a:r>
                      <a:r>
                        <a:rPr lang="en-US" sz="2000" kern="100" dirty="0">
                          <a:effectLst/>
                          <a:latin typeface="微软雅黑" panose="020B0503020204020204" pitchFamily="34" charset="-122"/>
                          <a:ea typeface="微软雅黑" panose="020B0503020204020204" pitchFamily="34" charset="-122"/>
                        </a:rPr>
                        <a:t>DDR</a:t>
                      </a:r>
                      <a:r>
                        <a:rPr lang="zh-CN" sz="2000" kern="100" dirty="0">
                          <a:effectLst/>
                          <a:latin typeface="微软雅黑" panose="020B0503020204020204" pitchFamily="34" charset="-122"/>
                          <a:ea typeface="微软雅黑" panose="020B0503020204020204" pitchFamily="34" charset="-122"/>
                        </a:rPr>
                        <a:t>内存）。</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740857033"/>
                  </a:ext>
                </a:extLst>
              </a:tr>
            </a:tbl>
          </a:graphicData>
        </a:graphic>
      </p:graphicFrame>
    </p:spTree>
    <p:extLst>
      <p:ext uri="{BB962C8B-B14F-4D97-AF65-F5344CB8AC3E}">
        <p14:creationId xmlns:p14="http://schemas.microsoft.com/office/powerpoint/2010/main" val="2982473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187631"/>
            <a:ext cx="8672242" cy="709863"/>
          </a:xfrm>
        </p:spPr>
        <p:txBody>
          <a:bodyPr/>
          <a:lstStyle/>
          <a:p>
            <a:r>
              <a:rPr lang="zh-CN" altLang="en-US" dirty="0"/>
              <a:t>典型总线：南北桥体系下的总线</a:t>
            </a:r>
          </a:p>
        </p:txBody>
      </p:sp>
      <p:sp>
        <p:nvSpPr>
          <p:cNvPr id="5" name="日期占位符 4">
            <a:extLst>
              <a:ext uri="{FF2B5EF4-FFF2-40B4-BE49-F238E27FC236}">
                <a16:creationId xmlns:a16="http://schemas.microsoft.com/office/drawing/2014/main" id="{AC75328F-20A4-432C-BC97-80FA82F3B9DD}"/>
              </a:ext>
            </a:extLst>
          </p:cNvPr>
          <p:cNvSpPr>
            <a:spLocks noGrp="1"/>
          </p:cNvSpPr>
          <p:nvPr>
            <p:ph type="dt" sz="half" idx="10"/>
          </p:nvPr>
        </p:nvSpPr>
        <p:spPr/>
        <p:txBody>
          <a:bodyPr/>
          <a:lstStyle/>
          <a:p>
            <a:fld id="{4A7AF03B-EDC6-4BD1-B4D5-392B5AF94AFD}" type="datetime1">
              <a:rPr lang="zh-CN" altLang="en-US" smtClean="0"/>
              <a:t>2025/6/18</a:t>
            </a:fld>
            <a:endParaRPr lang="zh-CN" altLang="en-US"/>
          </a:p>
        </p:txBody>
      </p:sp>
      <p:sp>
        <p:nvSpPr>
          <p:cNvPr id="6" name="页脚占位符 5">
            <a:extLst>
              <a:ext uri="{FF2B5EF4-FFF2-40B4-BE49-F238E27FC236}">
                <a16:creationId xmlns:a16="http://schemas.microsoft.com/office/drawing/2014/main" id="{A67A8B42-26B3-4E2C-964B-5BF000B23207}"/>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8A88F1C8-85BA-45F9-9EE3-4B33423D3AE9}"/>
              </a:ext>
            </a:extLst>
          </p:cNvPr>
          <p:cNvSpPr>
            <a:spLocks noGrp="1"/>
          </p:cNvSpPr>
          <p:nvPr>
            <p:ph type="sldNum" sz="quarter" idx="12"/>
          </p:nvPr>
        </p:nvSpPr>
        <p:spPr/>
        <p:txBody>
          <a:bodyPr/>
          <a:lstStyle/>
          <a:p>
            <a:fld id="{D2BE3B3C-08EA-47AD-A385-10D430A3A58B}" type="slidenum">
              <a:rPr lang="zh-CN" altLang="en-US" smtClean="0"/>
              <a:t>16</a:t>
            </a:fld>
            <a:endParaRPr lang="zh-CN" altLang="en-US"/>
          </a:p>
        </p:txBody>
      </p:sp>
      <p:graphicFrame>
        <p:nvGraphicFramePr>
          <p:cNvPr id="4" name="对象 3">
            <a:extLst>
              <a:ext uri="{FF2B5EF4-FFF2-40B4-BE49-F238E27FC236}">
                <a16:creationId xmlns:a16="http://schemas.microsoft.com/office/drawing/2014/main" id="{3BC70870-F5BB-4759-B709-D0530BA53330}"/>
              </a:ext>
            </a:extLst>
          </p:cNvPr>
          <p:cNvGraphicFramePr>
            <a:graphicFrameLocks noChangeAspect="1"/>
          </p:cNvGraphicFramePr>
          <p:nvPr>
            <p:extLst>
              <p:ext uri="{D42A27DB-BD31-4B8C-83A1-F6EECF244321}">
                <p14:modId xmlns:p14="http://schemas.microsoft.com/office/powerpoint/2010/main" val="3249594305"/>
              </p:ext>
            </p:extLst>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name="Acrobat Document" r:id="rId2" imgW="0" imgH="0" progId="AcroExch.Document.DC">
                  <p:embed/>
                </p:oleObj>
              </mc:Choice>
              <mc:Fallback>
                <p:oleObj name="Acrobat Document" r:id="rId2" imgW="0" imgH="0" progId="AcroExch.Document.DC">
                  <p:embed/>
                  <p:pic>
                    <p:nvPicPr>
                      <p:cNvPr id="0" name=""/>
                      <p:cNvPicPr/>
                      <p:nvPr/>
                    </p:nvPicPr>
                    <p:blipFill/>
                    <p:spPr>
                      <a:xfrm>
                        <a:off x="1524000" y="1397000"/>
                        <a:ext cx="6096000" cy="4064000"/>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686FE3BD-A841-4329-B4FD-CF1EFA61D7A9}"/>
              </a:ext>
            </a:extLst>
          </p:cNvPr>
          <p:cNvPicPr>
            <a:picLocks noChangeAspect="1"/>
          </p:cNvPicPr>
          <p:nvPr/>
        </p:nvPicPr>
        <p:blipFill>
          <a:blip r:embed="rId3"/>
          <a:stretch>
            <a:fillRect/>
          </a:stretch>
        </p:blipFill>
        <p:spPr>
          <a:xfrm>
            <a:off x="809312" y="922263"/>
            <a:ext cx="7525375" cy="5748106"/>
          </a:xfrm>
          <a:prstGeom prst="rect">
            <a:avLst/>
          </a:prstGeom>
        </p:spPr>
      </p:pic>
    </p:spTree>
    <p:extLst>
      <p:ext uri="{BB962C8B-B14F-4D97-AF65-F5344CB8AC3E}">
        <p14:creationId xmlns:p14="http://schemas.microsoft.com/office/powerpoint/2010/main" val="2805653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AD6D0-D0EB-4D44-A562-A9CC111211FB}"/>
              </a:ext>
            </a:extLst>
          </p:cNvPr>
          <p:cNvSpPr>
            <a:spLocks noGrp="1"/>
          </p:cNvSpPr>
          <p:nvPr>
            <p:ph type="title"/>
          </p:nvPr>
        </p:nvSpPr>
        <p:spPr>
          <a:xfrm>
            <a:off x="235879" y="220091"/>
            <a:ext cx="8672242" cy="775590"/>
          </a:xfrm>
        </p:spPr>
        <p:txBody>
          <a:bodyPr/>
          <a:lstStyle/>
          <a:p>
            <a:r>
              <a:rPr lang="zh-CN" altLang="en-US" dirty="0"/>
              <a:t>南北桥体系下的总线</a:t>
            </a:r>
          </a:p>
        </p:txBody>
      </p:sp>
      <p:sp>
        <p:nvSpPr>
          <p:cNvPr id="3" name="内容占位符 2">
            <a:extLst>
              <a:ext uri="{FF2B5EF4-FFF2-40B4-BE49-F238E27FC236}">
                <a16:creationId xmlns:a16="http://schemas.microsoft.com/office/drawing/2014/main" id="{452FB499-ADD0-401D-8EC0-D9C8F095D4C5}"/>
              </a:ext>
            </a:extLst>
          </p:cNvPr>
          <p:cNvSpPr>
            <a:spLocks noGrp="1"/>
          </p:cNvSpPr>
          <p:nvPr>
            <p:ph idx="1"/>
          </p:nvPr>
        </p:nvSpPr>
        <p:spPr/>
        <p:txBody>
          <a:bodyPr>
            <a:normAutofit/>
          </a:bodyPr>
          <a:lstStyle/>
          <a:p>
            <a:pPr>
              <a:lnSpc>
                <a:spcPct val="130000"/>
              </a:lnSpc>
            </a:pPr>
            <a:r>
              <a:rPr lang="zh-CN" altLang="en-US" sz="2800" dirty="0"/>
              <a:t>处理器 </a:t>
            </a:r>
            <a:r>
              <a:rPr lang="en-US" altLang="zh-CN" sz="2800" dirty="0"/>
              <a:t>CPU </a:t>
            </a:r>
            <a:r>
              <a:rPr lang="zh-CN" altLang="en-US" sz="2800" dirty="0"/>
              <a:t>和北桥之间的是速度最快的处理器总线</a:t>
            </a:r>
            <a:endParaRPr lang="en-US" altLang="zh-CN" sz="2800" dirty="0"/>
          </a:p>
          <a:p>
            <a:pPr>
              <a:lnSpc>
                <a:spcPct val="130000"/>
              </a:lnSpc>
            </a:pPr>
            <a:r>
              <a:rPr lang="zh-CN" altLang="en-US" sz="2800" dirty="0"/>
              <a:t>北桥通过</a:t>
            </a:r>
            <a:r>
              <a:rPr lang="en-US" altLang="zh-CN" sz="2800" dirty="0"/>
              <a:t>DRAM</a:t>
            </a:r>
            <a:r>
              <a:rPr lang="zh-CN" altLang="en-US" sz="2800" dirty="0"/>
              <a:t>控制器连接高速主存</a:t>
            </a:r>
            <a:endParaRPr lang="en-US" altLang="zh-CN" sz="2800" dirty="0"/>
          </a:p>
          <a:p>
            <a:pPr>
              <a:lnSpc>
                <a:spcPct val="130000"/>
              </a:lnSpc>
            </a:pPr>
            <a:r>
              <a:rPr lang="zh-CN" altLang="en-US" sz="2800" dirty="0"/>
              <a:t>北桥与南桥之间是 </a:t>
            </a:r>
            <a:r>
              <a:rPr lang="en-US" altLang="zh-CN" sz="2800" dirty="0"/>
              <a:t>PCI </a:t>
            </a:r>
            <a:r>
              <a:rPr lang="zh-CN" altLang="en-US" sz="2800" dirty="0"/>
              <a:t>总线</a:t>
            </a:r>
            <a:endParaRPr lang="en-US" altLang="zh-CN" sz="2800" dirty="0"/>
          </a:p>
          <a:p>
            <a:pPr>
              <a:lnSpc>
                <a:spcPct val="130000"/>
              </a:lnSpc>
            </a:pPr>
            <a:r>
              <a:rPr lang="zh-CN" altLang="en-US" sz="2800" dirty="0"/>
              <a:t>南桥上连接 </a:t>
            </a:r>
            <a:r>
              <a:rPr lang="en-US" altLang="zh-CN" sz="2800" dirty="0"/>
              <a:t>USB </a:t>
            </a:r>
            <a:r>
              <a:rPr lang="zh-CN" altLang="en-US" sz="2800" dirty="0"/>
              <a:t>等接口和相关设备</a:t>
            </a:r>
            <a:endParaRPr lang="en-US" altLang="zh-CN" sz="2800" dirty="0"/>
          </a:p>
          <a:p>
            <a:pPr>
              <a:lnSpc>
                <a:spcPct val="130000"/>
              </a:lnSpc>
            </a:pPr>
            <a:r>
              <a:rPr lang="zh-CN" altLang="en-US" sz="2800" dirty="0"/>
              <a:t>南桥之下是</a:t>
            </a:r>
            <a:r>
              <a:rPr lang="en-US" altLang="zh-CN" sz="2800" dirty="0"/>
              <a:t>ISA</a:t>
            </a:r>
            <a:r>
              <a:rPr lang="zh-CN" altLang="en-US" sz="2800" dirty="0"/>
              <a:t>、 </a:t>
            </a:r>
            <a:r>
              <a:rPr lang="en-US" altLang="zh-CN" sz="2800" dirty="0"/>
              <a:t>EISA</a:t>
            </a:r>
            <a:r>
              <a:rPr lang="zh-CN" altLang="en-US" sz="2800" dirty="0"/>
              <a:t>等传统的慢速 </a:t>
            </a:r>
            <a:r>
              <a:rPr lang="en-US" altLang="zh-CN" sz="2800" dirty="0"/>
              <a:t>I/O </a:t>
            </a:r>
            <a:r>
              <a:rPr lang="zh-CN" altLang="en-US" sz="2800" dirty="0"/>
              <a:t>扩展总线</a:t>
            </a:r>
          </a:p>
        </p:txBody>
      </p:sp>
      <p:sp>
        <p:nvSpPr>
          <p:cNvPr id="4" name="日期占位符 3">
            <a:extLst>
              <a:ext uri="{FF2B5EF4-FFF2-40B4-BE49-F238E27FC236}">
                <a16:creationId xmlns:a16="http://schemas.microsoft.com/office/drawing/2014/main" id="{E03E9015-A525-4521-9816-468A6198224E}"/>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FAADA2A0-22E6-4B4D-89E4-89CBC56B5AFC}"/>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AD20C5CB-436B-471E-B925-F7FA59988165}"/>
              </a:ext>
            </a:extLst>
          </p:cNvPr>
          <p:cNvSpPr>
            <a:spLocks noGrp="1"/>
          </p:cNvSpPr>
          <p:nvPr>
            <p:ph type="sldNum" sz="quarter" idx="12"/>
          </p:nvPr>
        </p:nvSpPr>
        <p:spPr/>
        <p:txBody>
          <a:bodyPr/>
          <a:lstStyle/>
          <a:p>
            <a:fld id="{D2BE3B3C-08EA-47AD-A385-10D430A3A58B}" type="slidenum">
              <a:rPr lang="zh-CN" altLang="en-US" smtClean="0"/>
              <a:t>17</a:t>
            </a:fld>
            <a:endParaRPr lang="zh-CN" altLang="en-US"/>
          </a:p>
        </p:txBody>
      </p:sp>
    </p:spTree>
    <p:extLst>
      <p:ext uri="{BB962C8B-B14F-4D97-AF65-F5344CB8AC3E}">
        <p14:creationId xmlns:p14="http://schemas.microsoft.com/office/powerpoint/2010/main" val="1354775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典型总线及协议</a:t>
            </a:r>
            <a:endParaRPr lang="zh-CN" altLang="en-US" dirty="0"/>
          </a:p>
        </p:txBody>
      </p:sp>
      <p:sp>
        <p:nvSpPr>
          <p:cNvPr id="3" name="内容占位符 2"/>
          <p:cNvSpPr>
            <a:spLocks noGrp="1"/>
          </p:cNvSpPr>
          <p:nvPr>
            <p:ph idx="1"/>
          </p:nvPr>
        </p:nvSpPr>
        <p:spPr/>
        <p:txBody>
          <a:bodyPr/>
          <a:lstStyle/>
          <a:p>
            <a:r>
              <a:rPr lang="en-US" altLang="zh-CN" dirty="0"/>
              <a:t>ISA</a:t>
            </a:r>
            <a:r>
              <a:rPr lang="zh-CN" altLang="en-US" dirty="0"/>
              <a:t>总线</a:t>
            </a:r>
            <a:endParaRPr lang="en-US" altLang="zh-CN" dirty="0"/>
          </a:p>
          <a:p>
            <a:r>
              <a:rPr lang="en-US" altLang="zh-CN" dirty="0"/>
              <a:t>PCI</a:t>
            </a:r>
            <a:r>
              <a:rPr lang="zh-CN" altLang="en-US" dirty="0"/>
              <a:t>总线</a:t>
            </a:r>
            <a:endParaRPr lang="en-US" altLang="zh-CN" dirty="0"/>
          </a:p>
          <a:p>
            <a:r>
              <a:rPr lang="en-US" altLang="zh-CN" dirty="0"/>
              <a:t>APG</a:t>
            </a:r>
            <a:r>
              <a:rPr lang="zh-CN" altLang="en-US" dirty="0"/>
              <a:t>总线</a:t>
            </a:r>
            <a:endParaRPr lang="en-US" altLang="zh-CN" dirty="0"/>
          </a:p>
          <a:p>
            <a:r>
              <a:rPr lang="en-US" altLang="zh-CN" dirty="0"/>
              <a:t>PCI-express</a:t>
            </a:r>
            <a:r>
              <a:rPr lang="zh-CN" altLang="en-US" dirty="0"/>
              <a:t>总线</a:t>
            </a:r>
            <a:endParaRPr lang="en-US" altLang="zh-CN" dirty="0"/>
          </a:p>
          <a:p>
            <a:r>
              <a:rPr lang="en-US" altLang="zh-CN" dirty="0"/>
              <a:t>CAN</a:t>
            </a:r>
            <a:r>
              <a:rPr lang="zh-CN" altLang="en-US" dirty="0"/>
              <a:t>总线</a:t>
            </a:r>
            <a:endParaRPr lang="en-US" altLang="zh-CN" dirty="0"/>
          </a:p>
          <a:p>
            <a:r>
              <a:rPr lang="zh-CN" altLang="en-US" dirty="0"/>
              <a:t>以太网总线</a:t>
            </a:r>
            <a:endParaRPr lang="en-US" altLang="zh-CN" dirty="0"/>
          </a:p>
        </p:txBody>
      </p:sp>
      <p:sp>
        <p:nvSpPr>
          <p:cNvPr id="4" name="日期占位符 3">
            <a:extLst>
              <a:ext uri="{FF2B5EF4-FFF2-40B4-BE49-F238E27FC236}">
                <a16:creationId xmlns:a16="http://schemas.microsoft.com/office/drawing/2014/main" id="{7BB75577-2E9B-41AB-A5EE-46A5DA213FE1}"/>
              </a:ext>
            </a:extLst>
          </p:cNvPr>
          <p:cNvSpPr>
            <a:spLocks noGrp="1"/>
          </p:cNvSpPr>
          <p:nvPr>
            <p:ph type="dt" sz="half" idx="10"/>
          </p:nvPr>
        </p:nvSpPr>
        <p:spPr/>
        <p:txBody>
          <a:bodyPr/>
          <a:lstStyle/>
          <a:p>
            <a:fld id="{6C6E89C1-E042-4A71-A6F5-7AE4628EEEAA}"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F097ED82-D5DD-4C8B-8B35-FEEA02A5DEA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5DD418E4-64D5-4019-BB6E-903258BDF2DC}"/>
              </a:ext>
            </a:extLst>
          </p:cNvPr>
          <p:cNvSpPr>
            <a:spLocks noGrp="1"/>
          </p:cNvSpPr>
          <p:nvPr>
            <p:ph type="sldNum" sz="quarter" idx="12"/>
          </p:nvPr>
        </p:nvSpPr>
        <p:spPr/>
        <p:txBody>
          <a:bodyPr/>
          <a:lstStyle/>
          <a:p>
            <a:fld id="{D2BE3B3C-08EA-47AD-A385-10D430A3A58B}" type="slidenum">
              <a:rPr lang="zh-CN" altLang="en-US" smtClean="0"/>
              <a:pPr/>
              <a:t>18</a:t>
            </a:fld>
            <a:endParaRPr lang="zh-CN" altLang="en-US"/>
          </a:p>
        </p:txBody>
      </p:sp>
    </p:spTree>
    <p:extLst>
      <p:ext uri="{BB962C8B-B14F-4D97-AF65-F5344CB8AC3E}">
        <p14:creationId xmlns:p14="http://schemas.microsoft.com/office/powerpoint/2010/main" val="3436244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ISA</a:t>
            </a:r>
            <a:r>
              <a:rPr lang="zh-CN" altLang="en-US" dirty="0"/>
              <a:t>总线（</a:t>
            </a:r>
            <a:r>
              <a:rPr lang="en-US" altLang="zh-CN" dirty="0"/>
              <a:t>Industry Standard Architecture</a:t>
            </a:r>
            <a:r>
              <a:rPr lang="zh-CN" altLang="en-US" dirty="0"/>
              <a:t>）</a:t>
            </a:r>
            <a:endParaRPr lang="en-US" altLang="zh-CN" dirty="0"/>
          </a:p>
        </p:txBody>
      </p:sp>
      <p:sp>
        <p:nvSpPr>
          <p:cNvPr id="3" name="内容占位符 2"/>
          <p:cNvSpPr>
            <a:spLocks noGrp="1"/>
          </p:cNvSpPr>
          <p:nvPr>
            <p:ph idx="1"/>
          </p:nvPr>
        </p:nvSpPr>
        <p:spPr>
          <a:xfrm>
            <a:off x="51134" y="1402641"/>
            <a:ext cx="8672242" cy="4776537"/>
          </a:xfrm>
        </p:spPr>
        <p:txBody>
          <a:bodyPr>
            <a:normAutofit fontScale="85000" lnSpcReduction="20000"/>
          </a:bodyPr>
          <a:lstStyle/>
          <a:p>
            <a:r>
              <a:rPr lang="en-US" altLang="zh-CN" dirty="0"/>
              <a:t>1981</a:t>
            </a:r>
            <a:r>
              <a:rPr lang="zh-CN" altLang="en-US" dirty="0"/>
              <a:t>年在</a:t>
            </a:r>
            <a:r>
              <a:rPr lang="en-US" altLang="zh-CN" dirty="0"/>
              <a:t>IBM PC/XT</a:t>
            </a:r>
            <a:r>
              <a:rPr lang="zh-CN" altLang="en-US" dirty="0"/>
              <a:t>计算机中采用</a:t>
            </a:r>
            <a:endParaRPr lang="en-US" altLang="zh-CN" dirty="0"/>
          </a:p>
          <a:p>
            <a:r>
              <a:rPr lang="zh-CN" altLang="en-US" dirty="0"/>
              <a:t>有</a:t>
            </a:r>
            <a:r>
              <a:rPr lang="en-US" altLang="zh-CN" dirty="0"/>
              <a:t>8</a:t>
            </a:r>
            <a:r>
              <a:rPr lang="zh-CN" altLang="en-US" dirty="0"/>
              <a:t>位</a:t>
            </a:r>
            <a:r>
              <a:rPr lang="en-US" altLang="zh-CN" dirty="0"/>
              <a:t>/16</a:t>
            </a:r>
            <a:r>
              <a:rPr lang="zh-CN" altLang="en-US" dirty="0"/>
              <a:t>位</a:t>
            </a:r>
            <a:r>
              <a:rPr lang="en-US" altLang="zh-CN" dirty="0"/>
              <a:t>ISA</a:t>
            </a:r>
            <a:r>
              <a:rPr lang="zh-CN" altLang="en-US" dirty="0"/>
              <a:t>总线规范</a:t>
            </a:r>
            <a:endParaRPr lang="en-US" altLang="zh-CN" dirty="0"/>
          </a:p>
          <a:p>
            <a:pPr lvl="1"/>
            <a:r>
              <a:rPr lang="en-US" altLang="zh-CN" dirty="0"/>
              <a:t>8</a:t>
            </a:r>
            <a:r>
              <a:rPr lang="zh-CN" altLang="en-US" dirty="0"/>
              <a:t>位最大传输速率</a:t>
            </a:r>
            <a:r>
              <a:rPr lang="en-US" altLang="zh-CN" dirty="0"/>
              <a:t>8MB/s</a:t>
            </a:r>
          </a:p>
          <a:p>
            <a:r>
              <a:rPr lang="en-US" altLang="zh-CN" dirty="0"/>
              <a:t>1988</a:t>
            </a:r>
            <a:r>
              <a:rPr lang="zh-CN" altLang="en-US" dirty="0"/>
              <a:t>年扩展到</a:t>
            </a:r>
            <a:r>
              <a:rPr lang="en-US" altLang="zh-CN" dirty="0"/>
              <a:t>32</a:t>
            </a:r>
            <a:r>
              <a:rPr lang="zh-CN" altLang="en-US" dirty="0"/>
              <a:t>位，形成</a:t>
            </a:r>
            <a:r>
              <a:rPr lang="en-US" altLang="zh-CN" dirty="0"/>
              <a:t>EISA</a:t>
            </a:r>
            <a:r>
              <a:rPr lang="zh-CN" altLang="en-US" dirty="0"/>
              <a:t>总线</a:t>
            </a:r>
            <a:endParaRPr lang="en-US" altLang="zh-CN" dirty="0"/>
          </a:p>
          <a:p>
            <a:pPr lvl="1"/>
            <a:r>
              <a:rPr lang="zh-CN" altLang="en-US" dirty="0"/>
              <a:t>工作频率仍为</a:t>
            </a:r>
            <a:r>
              <a:rPr lang="en-US" altLang="zh-CN" dirty="0"/>
              <a:t>8MHz</a:t>
            </a:r>
          </a:p>
          <a:p>
            <a:pPr lvl="1"/>
            <a:r>
              <a:rPr lang="zh-CN" altLang="en-US" dirty="0"/>
              <a:t>与 </a:t>
            </a:r>
            <a:r>
              <a:rPr lang="en-US" altLang="zh-CN" dirty="0"/>
              <a:t>8 </a:t>
            </a:r>
            <a:r>
              <a:rPr lang="zh-CN" altLang="en-US" dirty="0"/>
              <a:t>位</a:t>
            </a:r>
            <a:r>
              <a:rPr lang="en-US" altLang="zh-CN" dirty="0"/>
              <a:t>/16 </a:t>
            </a:r>
            <a:r>
              <a:rPr lang="zh-CN" altLang="en-US" dirty="0"/>
              <a:t>位的 </a:t>
            </a:r>
            <a:r>
              <a:rPr lang="en-US" altLang="zh-CN" dirty="0"/>
              <a:t>ISA </a:t>
            </a:r>
            <a:r>
              <a:rPr lang="zh-CN" altLang="en-US" dirty="0"/>
              <a:t>总线完全兼容</a:t>
            </a:r>
            <a:endParaRPr lang="en-US" altLang="zh-CN" dirty="0"/>
          </a:p>
          <a:p>
            <a:pPr lvl="1"/>
            <a:r>
              <a:rPr lang="zh-CN" altLang="en-US" dirty="0"/>
              <a:t>最大传输速率达到了 </a:t>
            </a:r>
            <a:r>
              <a:rPr lang="en-US" altLang="zh-CN" dirty="0"/>
              <a:t>32MB/s</a:t>
            </a:r>
          </a:p>
          <a:p>
            <a:r>
              <a:rPr lang="zh-CN" altLang="en-US" dirty="0"/>
              <a:t>在 </a:t>
            </a:r>
            <a:r>
              <a:rPr lang="en-US" altLang="zh-CN" dirty="0"/>
              <a:t>20 </a:t>
            </a:r>
            <a:r>
              <a:rPr lang="zh-CN" altLang="en-US" dirty="0"/>
              <a:t>世纪 </a:t>
            </a:r>
            <a:r>
              <a:rPr lang="en-US" altLang="zh-CN" dirty="0"/>
              <a:t>90 </a:t>
            </a:r>
            <a:r>
              <a:rPr lang="zh-CN" altLang="en-US" dirty="0"/>
              <a:t>年代初，逐步被 </a:t>
            </a:r>
            <a:r>
              <a:rPr lang="en-US" altLang="zh-CN" dirty="0"/>
              <a:t>PCI </a:t>
            </a:r>
            <a:r>
              <a:rPr lang="zh-CN" altLang="en-US" dirty="0"/>
              <a:t>总线取代</a:t>
            </a:r>
            <a:endParaRPr lang="en-US" altLang="zh-CN" dirty="0"/>
          </a:p>
          <a:p>
            <a:r>
              <a:rPr lang="zh-CN" altLang="en-US" dirty="0"/>
              <a:t>在工业和军事领域，</a:t>
            </a:r>
            <a:r>
              <a:rPr lang="en-US" altLang="zh-CN" dirty="0"/>
              <a:t>ISA </a:t>
            </a:r>
            <a:r>
              <a:rPr lang="zh-CN" altLang="en-US" dirty="0"/>
              <a:t>总线目前仍在使用</a:t>
            </a:r>
            <a:endParaRPr lang="en-US" altLang="zh-CN" dirty="0"/>
          </a:p>
          <a:p>
            <a:endParaRPr lang="en-US" altLang="zh-CN" dirty="0"/>
          </a:p>
          <a:p>
            <a:pPr lvl="1"/>
            <a:endParaRPr lang="zh-CN" altLang="en-US" dirty="0"/>
          </a:p>
        </p:txBody>
      </p:sp>
      <p:sp>
        <p:nvSpPr>
          <p:cNvPr id="4" name="日期占位符 3">
            <a:extLst>
              <a:ext uri="{FF2B5EF4-FFF2-40B4-BE49-F238E27FC236}">
                <a16:creationId xmlns:a16="http://schemas.microsoft.com/office/drawing/2014/main" id="{7BB75577-2E9B-41AB-A5EE-46A5DA213FE1}"/>
              </a:ext>
            </a:extLst>
          </p:cNvPr>
          <p:cNvSpPr>
            <a:spLocks noGrp="1"/>
          </p:cNvSpPr>
          <p:nvPr>
            <p:ph type="dt" sz="half" idx="10"/>
          </p:nvPr>
        </p:nvSpPr>
        <p:spPr/>
        <p:txBody>
          <a:bodyPr/>
          <a:lstStyle/>
          <a:p>
            <a:fld id="{6C6E89C1-E042-4A71-A6F5-7AE4628EEEAA}"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F097ED82-D5DD-4C8B-8B35-FEEA02A5DEA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5DD418E4-64D5-4019-BB6E-903258BDF2DC}"/>
              </a:ext>
            </a:extLst>
          </p:cNvPr>
          <p:cNvSpPr>
            <a:spLocks noGrp="1"/>
          </p:cNvSpPr>
          <p:nvPr>
            <p:ph type="sldNum" sz="quarter" idx="12"/>
          </p:nvPr>
        </p:nvSpPr>
        <p:spPr/>
        <p:txBody>
          <a:bodyPr/>
          <a:lstStyle/>
          <a:p>
            <a:fld id="{D2BE3B3C-08EA-47AD-A385-10D430A3A58B}" type="slidenum">
              <a:rPr lang="zh-CN" altLang="en-US" smtClean="0"/>
              <a:pPr/>
              <a:t>19</a:t>
            </a:fld>
            <a:endParaRPr lang="zh-CN" altLang="en-US"/>
          </a:p>
        </p:txBody>
      </p:sp>
      <p:pic>
        <p:nvPicPr>
          <p:cNvPr id="12" name="图片 11">
            <a:extLst>
              <a:ext uri="{FF2B5EF4-FFF2-40B4-BE49-F238E27FC236}">
                <a16:creationId xmlns:a16="http://schemas.microsoft.com/office/drawing/2014/main" id="{A9023E2F-2214-4376-A76C-6437274409A0}"/>
              </a:ext>
            </a:extLst>
          </p:cNvPr>
          <p:cNvPicPr>
            <a:picLocks noChangeAspect="1"/>
          </p:cNvPicPr>
          <p:nvPr/>
        </p:nvPicPr>
        <p:blipFill>
          <a:blip r:embed="rId2"/>
          <a:stretch>
            <a:fillRect/>
          </a:stretch>
        </p:blipFill>
        <p:spPr>
          <a:xfrm>
            <a:off x="6370168" y="3149751"/>
            <a:ext cx="2371429" cy="1695238"/>
          </a:xfrm>
          <a:prstGeom prst="rect">
            <a:avLst/>
          </a:prstGeom>
        </p:spPr>
      </p:pic>
      <p:pic>
        <p:nvPicPr>
          <p:cNvPr id="13" name="图片 12">
            <a:extLst>
              <a:ext uri="{FF2B5EF4-FFF2-40B4-BE49-F238E27FC236}">
                <a16:creationId xmlns:a16="http://schemas.microsoft.com/office/drawing/2014/main" id="{3C83E877-E2E9-450F-8825-4D01A339B647}"/>
              </a:ext>
            </a:extLst>
          </p:cNvPr>
          <p:cNvPicPr>
            <a:picLocks noChangeAspect="1"/>
          </p:cNvPicPr>
          <p:nvPr/>
        </p:nvPicPr>
        <p:blipFill>
          <a:blip r:embed="rId3"/>
          <a:stretch>
            <a:fillRect/>
          </a:stretch>
        </p:blipFill>
        <p:spPr>
          <a:xfrm>
            <a:off x="5705722" y="1402641"/>
            <a:ext cx="3257684" cy="1432258"/>
          </a:xfrm>
          <a:prstGeom prst="rect">
            <a:avLst/>
          </a:prstGeom>
        </p:spPr>
      </p:pic>
    </p:spTree>
    <p:extLst>
      <p:ext uri="{BB962C8B-B14F-4D97-AF65-F5344CB8AC3E}">
        <p14:creationId xmlns:p14="http://schemas.microsoft.com/office/powerpoint/2010/main" val="8180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4" name="内容占位符 3"/>
          <p:cNvSpPr>
            <a:spLocks noGrp="1"/>
          </p:cNvSpPr>
          <p:nvPr>
            <p:ph idx="1"/>
          </p:nvPr>
        </p:nvSpPr>
        <p:spPr/>
        <p:txBody>
          <a:bodyPr/>
          <a:lstStyle/>
          <a:p>
            <a:r>
              <a:rPr lang="zh-CN" altLang="en-US" dirty="0"/>
              <a:t>系统总线概述</a:t>
            </a:r>
            <a:endParaRPr lang="en-US" altLang="zh-CN" dirty="0"/>
          </a:p>
          <a:p>
            <a:r>
              <a:rPr lang="zh-CN" altLang="en-US" dirty="0"/>
              <a:t>总线结构与协议</a:t>
            </a:r>
            <a:endParaRPr lang="en-US" altLang="zh-CN" dirty="0"/>
          </a:p>
          <a:p>
            <a:r>
              <a:rPr lang="en-US" altLang="zh-CN" dirty="0"/>
              <a:t>DMA</a:t>
            </a:r>
          </a:p>
          <a:p>
            <a:r>
              <a:rPr lang="en-US" altLang="zh-CN" dirty="0"/>
              <a:t>ARM CPU</a:t>
            </a:r>
            <a:r>
              <a:rPr lang="zh-CN" altLang="en-US" dirty="0"/>
              <a:t>总线结构</a:t>
            </a:r>
            <a:endParaRPr lang="en-US" altLang="zh-CN" dirty="0"/>
          </a:p>
          <a:p>
            <a:r>
              <a:rPr lang="zh-CN" altLang="en-US" dirty="0"/>
              <a:t>总线的性能分析</a:t>
            </a:r>
          </a:p>
        </p:txBody>
      </p:sp>
      <p:sp>
        <p:nvSpPr>
          <p:cNvPr id="3" name="日期占位符 2">
            <a:extLst>
              <a:ext uri="{FF2B5EF4-FFF2-40B4-BE49-F238E27FC236}">
                <a16:creationId xmlns:a16="http://schemas.microsoft.com/office/drawing/2014/main" id="{C29BA7E4-1E4C-4E30-9478-8DD31BE911B1}"/>
              </a:ext>
            </a:extLst>
          </p:cNvPr>
          <p:cNvSpPr>
            <a:spLocks noGrp="1"/>
          </p:cNvSpPr>
          <p:nvPr>
            <p:ph type="dt" sz="half" idx="10"/>
          </p:nvPr>
        </p:nvSpPr>
        <p:spPr/>
        <p:txBody>
          <a:bodyPr/>
          <a:lstStyle/>
          <a:p>
            <a:fld id="{16F084CE-EB06-422C-9A96-B760DBD2C4B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971BE719-F38C-449E-8DAD-A71E96EB1B72}"/>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16521BE9-7EA7-45FB-AD0E-BA962A3125E2}"/>
              </a:ext>
            </a:extLst>
          </p:cNvPr>
          <p:cNvSpPr>
            <a:spLocks noGrp="1"/>
          </p:cNvSpPr>
          <p:nvPr>
            <p:ph type="sldNum" sz="quarter" idx="12"/>
          </p:nvPr>
        </p:nvSpPr>
        <p:spPr/>
        <p:txBody>
          <a:bodyPr/>
          <a:lstStyle/>
          <a:p>
            <a:fld id="{D2BE3B3C-08EA-47AD-A385-10D430A3A58B}" type="slidenum">
              <a:rPr lang="zh-CN" altLang="en-US" smtClean="0"/>
              <a:t>2</a:t>
            </a:fld>
            <a:endParaRPr lang="zh-CN" altLang="en-US"/>
          </a:p>
        </p:txBody>
      </p:sp>
    </p:spTree>
    <p:extLst>
      <p:ext uri="{BB962C8B-B14F-4D97-AF65-F5344CB8AC3E}">
        <p14:creationId xmlns:p14="http://schemas.microsoft.com/office/powerpoint/2010/main" val="1525444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176020"/>
            <a:ext cx="8672242" cy="652219"/>
          </a:xfrm>
        </p:spPr>
        <p:txBody>
          <a:bodyPr>
            <a:noAutofit/>
          </a:bodyPr>
          <a:lstStyle/>
          <a:p>
            <a:r>
              <a:rPr lang="en-US" altLang="zh-CN" sz="2800" dirty="0"/>
              <a:t>PCI</a:t>
            </a:r>
            <a:r>
              <a:rPr lang="zh-CN" altLang="en-US" sz="2800" dirty="0"/>
              <a:t>总线</a:t>
            </a:r>
            <a:r>
              <a:rPr lang="en-US" altLang="zh-CN" sz="2800" dirty="0"/>
              <a:t>(peripheral component interconnect)</a:t>
            </a:r>
            <a:endParaRPr lang="zh-CN" altLang="en-US" sz="2800" dirty="0"/>
          </a:p>
        </p:txBody>
      </p:sp>
      <p:sp>
        <p:nvSpPr>
          <p:cNvPr id="3" name="内容占位符 2"/>
          <p:cNvSpPr>
            <a:spLocks noGrp="1"/>
          </p:cNvSpPr>
          <p:nvPr>
            <p:ph idx="1"/>
          </p:nvPr>
        </p:nvSpPr>
        <p:spPr>
          <a:xfrm>
            <a:off x="235879" y="835158"/>
            <a:ext cx="8672242" cy="4776537"/>
          </a:xfrm>
        </p:spPr>
        <p:txBody>
          <a:bodyPr/>
          <a:lstStyle/>
          <a:p>
            <a:r>
              <a:rPr lang="en-US" altLang="zh-CN" dirty="0"/>
              <a:t>1992</a:t>
            </a:r>
            <a:r>
              <a:rPr lang="zh-CN" altLang="en-US" dirty="0"/>
              <a:t>年</a:t>
            </a:r>
            <a:r>
              <a:rPr lang="en-US" altLang="zh-CN" dirty="0"/>
              <a:t>Intel</a:t>
            </a:r>
            <a:r>
              <a:rPr lang="zh-CN" altLang="en-US" dirty="0"/>
              <a:t>公司提出</a:t>
            </a:r>
            <a:r>
              <a:rPr lang="en-US" altLang="zh-CN" dirty="0"/>
              <a:t>32</a:t>
            </a:r>
            <a:r>
              <a:rPr lang="zh-CN" altLang="en-US" dirty="0"/>
              <a:t>位的</a:t>
            </a:r>
            <a:r>
              <a:rPr lang="en-US" altLang="zh-CN" dirty="0"/>
              <a:t>PCI</a:t>
            </a:r>
            <a:r>
              <a:rPr lang="zh-CN" altLang="en-US" dirty="0"/>
              <a:t>总线</a:t>
            </a:r>
            <a:endParaRPr lang="en-US" altLang="zh-CN" dirty="0"/>
          </a:p>
          <a:p>
            <a:pPr lvl="1"/>
            <a:r>
              <a:rPr lang="zh-CN" altLang="en-US" dirty="0"/>
              <a:t>工作频率 </a:t>
            </a:r>
            <a:r>
              <a:rPr lang="en-US" altLang="zh-CN" dirty="0"/>
              <a:t>33MHz</a:t>
            </a:r>
            <a:r>
              <a:rPr lang="zh-CN" altLang="en-US" dirty="0"/>
              <a:t>，传输带宽为 </a:t>
            </a:r>
            <a:r>
              <a:rPr lang="en-US" altLang="zh-CN" dirty="0"/>
              <a:t>133MB/s</a:t>
            </a:r>
          </a:p>
          <a:p>
            <a:pPr lvl="1"/>
            <a:r>
              <a:rPr lang="zh-CN" altLang="en-US" dirty="0"/>
              <a:t>基本上满足了当时处理器与显卡、声卡、网卡、硬盘控制器等高速外围设备的通信需要</a:t>
            </a:r>
            <a:endParaRPr lang="en-US" altLang="zh-CN" dirty="0"/>
          </a:p>
          <a:p>
            <a:pPr lvl="1"/>
            <a:r>
              <a:rPr lang="en-US" altLang="zh-CN" dirty="0"/>
              <a:t>Adaptec</a:t>
            </a:r>
            <a:r>
              <a:rPr lang="zh-CN" altLang="en-US" dirty="0"/>
              <a:t>公司的 </a:t>
            </a:r>
            <a:r>
              <a:rPr lang="en-US" altLang="zh-CN" dirty="0"/>
              <a:t>32 </a:t>
            </a:r>
            <a:r>
              <a:rPr lang="zh-CN" altLang="en-US" dirty="0"/>
              <a:t>位</a:t>
            </a:r>
            <a:r>
              <a:rPr lang="en-US" altLang="zh-CN" dirty="0"/>
              <a:t>SCSI</a:t>
            </a:r>
            <a:r>
              <a:rPr lang="zh-CN" altLang="en-US" dirty="0"/>
              <a:t>适配器 </a:t>
            </a:r>
            <a:r>
              <a:rPr lang="en-US" altLang="zh-CN" dirty="0"/>
              <a:t>PCI</a:t>
            </a:r>
            <a:r>
              <a:rPr lang="zh-CN" altLang="en-US" dirty="0"/>
              <a:t>卡</a:t>
            </a:r>
            <a:endParaRPr lang="en-US" altLang="zh-CN" dirty="0"/>
          </a:p>
          <a:p>
            <a:endParaRPr lang="zh-CN" altLang="en-US" dirty="0"/>
          </a:p>
        </p:txBody>
      </p:sp>
      <p:sp>
        <p:nvSpPr>
          <p:cNvPr id="4" name="日期占位符 3">
            <a:extLst>
              <a:ext uri="{FF2B5EF4-FFF2-40B4-BE49-F238E27FC236}">
                <a16:creationId xmlns:a16="http://schemas.microsoft.com/office/drawing/2014/main" id="{5F71DD7E-F2BA-4373-BD4D-7AE9CE7AD524}"/>
              </a:ext>
            </a:extLst>
          </p:cNvPr>
          <p:cNvSpPr>
            <a:spLocks noGrp="1"/>
          </p:cNvSpPr>
          <p:nvPr>
            <p:ph type="dt" sz="half" idx="10"/>
          </p:nvPr>
        </p:nvSpPr>
        <p:spPr/>
        <p:txBody>
          <a:bodyPr/>
          <a:lstStyle/>
          <a:p>
            <a:fld id="{37A5F05E-84A2-484E-B85D-5ADB3C5319C0}" type="datetime1">
              <a:rPr lang="zh-CN" altLang="en-US" smtClean="0"/>
              <a:pPr/>
              <a:t>2025/6/18</a:t>
            </a:fld>
            <a:endParaRPr lang="zh-CN" altLang="en-US" dirty="0"/>
          </a:p>
        </p:txBody>
      </p:sp>
      <p:sp>
        <p:nvSpPr>
          <p:cNvPr id="8" name="灯片编号占位符 7">
            <a:extLst>
              <a:ext uri="{FF2B5EF4-FFF2-40B4-BE49-F238E27FC236}">
                <a16:creationId xmlns:a16="http://schemas.microsoft.com/office/drawing/2014/main" id="{6BE58565-705D-46E5-A62D-4DA14DC60653}"/>
              </a:ext>
            </a:extLst>
          </p:cNvPr>
          <p:cNvSpPr>
            <a:spLocks noGrp="1"/>
          </p:cNvSpPr>
          <p:nvPr>
            <p:ph type="sldNum" sz="quarter" idx="12"/>
          </p:nvPr>
        </p:nvSpPr>
        <p:spPr/>
        <p:txBody>
          <a:bodyPr/>
          <a:lstStyle/>
          <a:p>
            <a:fld id="{D2BE3B3C-08EA-47AD-A385-10D430A3A58B}" type="slidenum">
              <a:rPr lang="zh-CN" altLang="en-US" smtClean="0"/>
              <a:pPr/>
              <a:t>20</a:t>
            </a:fld>
            <a:endParaRPr lang="zh-CN" altLang="en-US"/>
          </a:p>
        </p:txBody>
      </p:sp>
      <p:pic>
        <p:nvPicPr>
          <p:cNvPr id="6" name="图片 5"/>
          <p:cNvPicPr>
            <a:picLocks noChangeAspect="1"/>
          </p:cNvPicPr>
          <p:nvPr/>
        </p:nvPicPr>
        <p:blipFill>
          <a:blip r:embed="rId2"/>
          <a:stretch>
            <a:fillRect/>
          </a:stretch>
        </p:blipFill>
        <p:spPr>
          <a:xfrm>
            <a:off x="431272" y="3803636"/>
            <a:ext cx="3489409" cy="2219206"/>
          </a:xfrm>
          <a:prstGeom prst="rect">
            <a:avLst/>
          </a:prstGeom>
        </p:spPr>
      </p:pic>
      <p:sp>
        <p:nvSpPr>
          <p:cNvPr id="7" name="矩形 6"/>
          <p:cNvSpPr/>
          <p:nvPr/>
        </p:nvSpPr>
        <p:spPr>
          <a:xfrm>
            <a:off x="955365" y="6189029"/>
            <a:ext cx="2661306" cy="369332"/>
          </a:xfrm>
          <a:prstGeom prst="rect">
            <a:avLst/>
          </a:prstGeom>
        </p:spPr>
        <p:txBody>
          <a:bodyPr wrap="none">
            <a:spAutoFit/>
          </a:bodyPr>
          <a:lstStyle/>
          <a:p>
            <a:r>
              <a:rPr lang="zh-CN" altLang="en-US" dirty="0"/>
              <a:t>带</a:t>
            </a:r>
            <a:r>
              <a:rPr lang="en-US" altLang="zh-CN" dirty="0"/>
              <a:t>32</a:t>
            </a:r>
            <a:r>
              <a:rPr lang="zh-CN" altLang="en-US" dirty="0"/>
              <a:t>位</a:t>
            </a:r>
            <a:r>
              <a:rPr lang="en-US" altLang="zh-CN" dirty="0"/>
              <a:t>PCI</a:t>
            </a:r>
            <a:r>
              <a:rPr lang="zh-CN" altLang="en-US" dirty="0"/>
              <a:t>扩展槽的主板</a:t>
            </a:r>
          </a:p>
        </p:txBody>
      </p:sp>
      <p:pic>
        <p:nvPicPr>
          <p:cNvPr id="14" name="图片 13">
            <a:extLst>
              <a:ext uri="{FF2B5EF4-FFF2-40B4-BE49-F238E27FC236}">
                <a16:creationId xmlns:a16="http://schemas.microsoft.com/office/drawing/2014/main" id="{53C92069-71D8-4D05-BF97-88FE2472EF3C}"/>
              </a:ext>
            </a:extLst>
          </p:cNvPr>
          <p:cNvPicPr>
            <a:picLocks noChangeAspect="1"/>
          </p:cNvPicPr>
          <p:nvPr/>
        </p:nvPicPr>
        <p:blipFill>
          <a:blip r:embed="rId3"/>
          <a:stretch>
            <a:fillRect/>
          </a:stretch>
        </p:blipFill>
        <p:spPr>
          <a:xfrm>
            <a:off x="5223321" y="3816885"/>
            <a:ext cx="2662671" cy="2219206"/>
          </a:xfrm>
          <a:prstGeom prst="rect">
            <a:avLst/>
          </a:prstGeom>
        </p:spPr>
      </p:pic>
      <p:sp>
        <p:nvSpPr>
          <p:cNvPr id="15" name="矩形 14">
            <a:extLst>
              <a:ext uri="{FF2B5EF4-FFF2-40B4-BE49-F238E27FC236}">
                <a16:creationId xmlns:a16="http://schemas.microsoft.com/office/drawing/2014/main" id="{65327B29-4D7A-461B-A259-4B2595426142}"/>
              </a:ext>
            </a:extLst>
          </p:cNvPr>
          <p:cNvSpPr/>
          <p:nvPr/>
        </p:nvSpPr>
        <p:spPr>
          <a:xfrm>
            <a:off x="5090940" y="6189029"/>
            <a:ext cx="2497800" cy="369332"/>
          </a:xfrm>
          <a:prstGeom prst="rect">
            <a:avLst/>
          </a:prstGeom>
        </p:spPr>
        <p:txBody>
          <a:bodyPr wrap="none">
            <a:spAutoFit/>
          </a:bodyPr>
          <a:lstStyle/>
          <a:p>
            <a:pPr lvl="1"/>
            <a:r>
              <a:rPr lang="en-US" altLang="zh-CN" dirty="0"/>
              <a:t>SCSI</a:t>
            </a:r>
            <a:r>
              <a:rPr lang="zh-CN" altLang="en-US" dirty="0"/>
              <a:t>适配器 </a:t>
            </a:r>
            <a:r>
              <a:rPr lang="en-US" altLang="zh-CN" dirty="0"/>
              <a:t>PCI</a:t>
            </a:r>
            <a:r>
              <a:rPr lang="zh-CN" altLang="en-US" dirty="0"/>
              <a:t>卡</a:t>
            </a:r>
            <a:endParaRPr lang="en-US" altLang="zh-CN" dirty="0"/>
          </a:p>
        </p:txBody>
      </p:sp>
    </p:spTree>
    <p:extLst>
      <p:ext uri="{BB962C8B-B14F-4D97-AF65-F5344CB8AC3E}">
        <p14:creationId xmlns:p14="http://schemas.microsoft.com/office/powerpoint/2010/main" val="86440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PCI</a:t>
            </a:r>
            <a:r>
              <a:rPr lang="zh-CN" altLang="en-US"/>
              <a:t>总线</a:t>
            </a:r>
            <a:endParaRPr lang="en-US" altLang="zh-CN" dirty="0"/>
          </a:p>
        </p:txBody>
      </p:sp>
      <p:sp>
        <p:nvSpPr>
          <p:cNvPr id="3" name="内容占位符 2"/>
          <p:cNvSpPr>
            <a:spLocks noGrp="1"/>
          </p:cNvSpPr>
          <p:nvPr>
            <p:ph idx="1"/>
          </p:nvPr>
        </p:nvSpPr>
        <p:spPr/>
        <p:txBody>
          <a:bodyPr>
            <a:normAutofit fontScale="92500" lnSpcReduction="10000"/>
          </a:bodyPr>
          <a:lstStyle/>
          <a:p>
            <a:r>
              <a:rPr lang="en-US" altLang="zh-CN" dirty="0"/>
              <a:t>PCI 1.0</a:t>
            </a:r>
            <a:r>
              <a:rPr lang="zh-CN" altLang="en-US" dirty="0"/>
              <a:t>采用</a:t>
            </a:r>
            <a:r>
              <a:rPr lang="en-US" altLang="zh-CN" dirty="0"/>
              <a:t>5V</a:t>
            </a:r>
            <a:r>
              <a:rPr lang="zh-CN" altLang="en-US" dirty="0"/>
              <a:t>供电，</a:t>
            </a:r>
            <a:endParaRPr lang="en-US" altLang="zh-CN" dirty="0"/>
          </a:p>
          <a:p>
            <a:r>
              <a:rPr lang="en-US" altLang="zh-CN" dirty="0"/>
              <a:t>PCI 2.0</a:t>
            </a:r>
            <a:r>
              <a:rPr lang="zh-CN" altLang="en-US" dirty="0"/>
              <a:t>及以后</a:t>
            </a:r>
            <a:r>
              <a:rPr lang="en-US" altLang="zh-CN" dirty="0"/>
              <a:t>3.3V</a:t>
            </a:r>
            <a:r>
              <a:rPr lang="zh-CN" altLang="en-US" dirty="0"/>
              <a:t>供电</a:t>
            </a:r>
            <a:endParaRPr lang="en-US" altLang="zh-CN" dirty="0"/>
          </a:p>
          <a:p>
            <a:r>
              <a:rPr lang="en-US" altLang="zh-CN" dirty="0"/>
              <a:t>PCI 2.1</a:t>
            </a:r>
            <a:r>
              <a:rPr lang="zh-CN" altLang="en-US" dirty="0"/>
              <a:t>支持</a:t>
            </a:r>
            <a:r>
              <a:rPr lang="en-US" altLang="zh-CN" dirty="0"/>
              <a:t>66MHz</a:t>
            </a:r>
            <a:r>
              <a:rPr lang="zh-CN" altLang="en-US" dirty="0"/>
              <a:t>工作频率</a:t>
            </a:r>
            <a:endParaRPr lang="en-US" altLang="zh-CN" dirty="0"/>
          </a:p>
          <a:p>
            <a:r>
              <a:rPr lang="en-US" altLang="zh-CN" dirty="0"/>
              <a:t>PCI 2.2</a:t>
            </a:r>
            <a:r>
              <a:rPr lang="zh-CN" altLang="en-US" dirty="0"/>
              <a:t>引入</a:t>
            </a:r>
            <a:r>
              <a:rPr lang="en-US" altLang="zh-CN" dirty="0"/>
              <a:t>Mini PCI</a:t>
            </a:r>
            <a:r>
              <a:rPr lang="zh-CN" altLang="en-US" dirty="0"/>
              <a:t>，以支持笔记本</a:t>
            </a:r>
            <a:endParaRPr lang="en-US" altLang="zh-CN" dirty="0"/>
          </a:p>
          <a:p>
            <a:r>
              <a:rPr lang="zh-CN" altLang="en-US" dirty="0"/>
              <a:t>版本系列：</a:t>
            </a:r>
            <a:endParaRPr lang="en-US" altLang="zh-CN" dirty="0"/>
          </a:p>
          <a:p>
            <a:pPr lvl="1"/>
            <a:r>
              <a:rPr lang="en-US" altLang="zh-CN" dirty="0"/>
              <a:t>PCI 1.0</a:t>
            </a:r>
            <a:r>
              <a:rPr lang="zh-CN" altLang="en-US" dirty="0"/>
              <a:t>（</a:t>
            </a:r>
            <a:r>
              <a:rPr lang="en-US" altLang="zh-CN" dirty="0"/>
              <a:t>1992</a:t>
            </a:r>
            <a:r>
              <a:rPr lang="zh-CN" altLang="en-US" dirty="0"/>
              <a:t>年发布）、</a:t>
            </a:r>
            <a:r>
              <a:rPr lang="en-US" altLang="zh-CN" dirty="0"/>
              <a:t>PCI 2.0</a:t>
            </a:r>
            <a:r>
              <a:rPr lang="zh-CN" altLang="en-US" dirty="0"/>
              <a:t>（</a:t>
            </a:r>
            <a:r>
              <a:rPr lang="en-US" altLang="zh-CN" dirty="0"/>
              <a:t>1993</a:t>
            </a:r>
            <a:r>
              <a:rPr lang="zh-CN" altLang="en-US" dirty="0"/>
              <a:t>年发布）、</a:t>
            </a:r>
            <a:r>
              <a:rPr lang="en-US" altLang="zh-CN" dirty="0"/>
              <a:t>PCI 2.1</a:t>
            </a:r>
            <a:r>
              <a:rPr lang="zh-CN" altLang="en-US" dirty="0"/>
              <a:t>（</a:t>
            </a:r>
            <a:r>
              <a:rPr lang="en-US" altLang="zh-CN" dirty="0"/>
              <a:t>1995</a:t>
            </a:r>
            <a:r>
              <a:rPr lang="zh-CN" altLang="en-US" dirty="0"/>
              <a:t>年发布）、</a:t>
            </a:r>
            <a:r>
              <a:rPr lang="en-US" altLang="zh-CN" dirty="0"/>
              <a:t>PCI 2.2</a:t>
            </a:r>
            <a:r>
              <a:rPr lang="zh-CN" altLang="en-US" dirty="0"/>
              <a:t>（</a:t>
            </a:r>
            <a:r>
              <a:rPr lang="en-US" altLang="zh-CN" dirty="0"/>
              <a:t>1998</a:t>
            </a:r>
            <a:r>
              <a:rPr lang="zh-CN" altLang="en-US" dirty="0"/>
              <a:t>年发布）、</a:t>
            </a:r>
            <a:r>
              <a:rPr lang="en-US" altLang="zh-CN" dirty="0"/>
              <a:t>PCI 2.3</a:t>
            </a:r>
            <a:r>
              <a:rPr lang="zh-CN" altLang="en-US" dirty="0"/>
              <a:t>（</a:t>
            </a:r>
            <a:r>
              <a:rPr lang="en-US" altLang="zh-CN" dirty="0"/>
              <a:t>2002</a:t>
            </a:r>
            <a:r>
              <a:rPr lang="zh-CN" altLang="en-US" dirty="0"/>
              <a:t>年发布）、</a:t>
            </a:r>
            <a:r>
              <a:rPr lang="en-US" altLang="zh-CN" dirty="0"/>
              <a:t>PCI 3.0</a:t>
            </a:r>
            <a:r>
              <a:rPr lang="zh-CN" altLang="en-US" dirty="0"/>
              <a:t>（</a:t>
            </a:r>
            <a:r>
              <a:rPr lang="en-US" altLang="zh-CN" dirty="0"/>
              <a:t>2004</a:t>
            </a:r>
            <a:r>
              <a:rPr lang="zh-CN" altLang="en-US" dirty="0"/>
              <a:t>年发布）</a:t>
            </a:r>
          </a:p>
          <a:p>
            <a:endParaRPr lang="zh-CN" altLang="en-US" dirty="0"/>
          </a:p>
        </p:txBody>
      </p:sp>
      <p:sp>
        <p:nvSpPr>
          <p:cNvPr id="4" name="日期占位符 3">
            <a:extLst>
              <a:ext uri="{FF2B5EF4-FFF2-40B4-BE49-F238E27FC236}">
                <a16:creationId xmlns:a16="http://schemas.microsoft.com/office/drawing/2014/main" id="{4B94BFA7-8C79-4268-84F9-61BA9357890B}"/>
              </a:ext>
            </a:extLst>
          </p:cNvPr>
          <p:cNvSpPr>
            <a:spLocks noGrp="1"/>
          </p:cNvSpPr>
          <p:nvPr>
            <p:ph type="dt" sz="half" idx="10"/>
          </p:nvPr>
        </p:nvSpPr>
        <p:spPr/>
        <p:txBody>
          <a:bodyPr/>
          <a:lstStyle/>
          <a:p>
            <a:fld id="{B3191B72-0F43-498C-9877-5F2E72184D54}"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F696DDEF-EFF7-46C1-91EF-A4AF62B79BAC}"/>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3D18D6F0-35A4-445E-BFF4-12E12C38CEDD}"/>
              </a:ext>
            </a:extLst>
          </p:cNvPr>
          <p:cNvSpPr>
            <a:spLocks noGrp="1"/>
          </p:cNvSpPr>
          <p:nvPr>
            <p:ph type="sldNum" sz="quarter" idx="12"/>
          </p:nvPr>
        </p:nvSpPr>
        <p:spPr/>
        <p:txBody>
          <a:bodyPr/>
          <a:lstStyle/>
          <a:p>
            <a:fld id="{D2BE3B3C-08EA-47AD-A385-10D430A3A58B}" type="slidenum">
              <a:rPr lang="zh-CN" altLang="en-US" smtClean="0"/>
              <a:pPr/>
              <a:t>21</a:t>
            </a:fld>
            <a:endParaRPr lang="zh-CN" altLang="en-US"/>
          </a:p>
        </p:txBody>
      </p:sp>
    </p:spTree>
    <p:extLst>
      <p:ext uri="{BB962C8B-B14F-4D97-AF65-F5344CB8AC3E}">
        <p14:creationId xmlns:p14="http://schemas.microsoft.com/office/powerpoint/2010/main" val="46343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PCI-x</a:t>
            </a:r>
            <a:r>
              <a:rPr lang="zh-CN" altLang="en-US" dirty="0"/>
              <a:t>总线</a:t>
            </a:r>
          </a:p>
        </p:txBody>
      </p:sp>
      <p:sp>
        <p:nvSpPr>
          <p:cNvPr id="3" name="内容占位符 2"/>
          <p:cNvSpPr>
            <a:spLocks noGrp="1"/>
          </p:cNvSpPr>
          <p:nvPr>
            <p:ph idx="1"/>
          </p:nvPr>
        </p:nvSpPr>
        <p:spPr/>
        <p:txBody>
          <a:bodyPr>
            <a:normAutofit fontScale="92500" lnSpcReduction="20000"/>
          </a:bodyPr>
          <a:lstStyle/>
          <a:p>
            <a:r>
              <a:rPr lang="zh-CN" altLang="en-US" dirty="0"/>
              <a:t>为支持在服务器领域更高传输速率，</a:t>
            </a:r>
            <a:r>
              <a:rPr lang="en-US" altLang="zh-CN" dirty="0"/>
              <a:t>1999</a:t>
            </a:r>
            <a:r>
              <a:rPr lang="zh-CN" altLang="en-US" dirty="0"/>
              <a:t>年制定了</a:t>
            </a:r>
            <a:r>
              <a:rPr lang="en-US" altLang="zh-CN" dirty="0"/>
              <a:t>PCI-X</a:t>
            </a:r>
          </a:p>
          <a:p>
            <a:r>
              <a:rPr lang="en-US" altLang="zh-CN" dirty="0"/>
              <a:t>PCI-X 1.0</a:t>
            </a:r>
            <a:r>
              <a:rPr lang="zh-CN" altLang="en-US" dirty="0"/>
              <a:t>是</a:t>
            </a:r>
            <a:r>
              <a:rPr lang="en-US" altLang="zh-CN" dirty="0"/>
              <a:t>64</a:t>
            </a:r>
            <a:r>
              <a:rPr lang="zh-CN" altLang="en-US" dirty="0"/>
              <a:t>位、</a:t>
            </a:r>
            <a:r>
              <a:rPr lang="en-US" altLang="zh-CN" dirty="0"/>
              <a:t>133MHz</a:t>
            </a:r>
            <a:r>
              <a:rPr lang="zh-CN" altLang="en-US" dirty="0"/>
              <a:t>版本的</a:t>
            </a:r>
            <a:r>
              <a:rPr lang="en-US" altLang="zh-CN" dirty="0"/>
              <a:t>PCI</a:t>
            </a:r>
            <a:r>
              <a:rPr lang="zh-CN" altLang="en-US" dirty="0"/>
              <a:t>，保持对</a:t>
            </a:r>
            <a:r>
              <a:rPr lang="en-US" altLang="zh-CN" dirty="0"/>
              <a:t>PCI</a:t>
            </a:r>
            <a:r>
              <a:rPr lang="zh-CN" altLang="en-US" dirty="0"/>
              <a:t>总线的兼容</a:t>
            </a:r>
            <a:endParaRPr lang="en-US" altLang="zh-CN" dirty="0"/>
          </a:p>
          <a:p>
            <a:r>
              <a:rPr lang="en-US" altLang="zh-CN" dirty="0"/>
              <a:t>PCI-X 2.0</a:t>
            </a:r>
            <a:r>
              <a:rPr lang="zh-CN" altLang="en-US" dirty="0"/>
              <a:t>、</a:t>
            </a:r>
            <a:r>
              <a:rPr lang="en-US" altLang="zh-CN" dirty="0"/>
              <a:t>3.0</a:t>
            </a:r>
            <a:r>
              <a:rPr lang="zh-CN" altLang="en-US" dirty="0"/>
              <a:t>频率经历过</a:t>
            </a:r>
            <a:r>
              <a:rPr lang="en-US" altLang="zh-CN" dirty="0"/>
              <a:t>266MHz</a:t>
            </a:r>
            <a:r>
              <a:rPr lang="zh-CN" altLang="en-US" dirty="0"/>
              <a:t>、</a:t>
            </a:r>
            <a:r>
              <a:rPr lang="en-US" altLang="zh-CN" dirty="0"/>
              <a:t>533MHz</a:t>
            </a:r>
            <a:r>
              <a:rPr lang="zh-CN" altLang="en-US" dirty="0"/>
              <a:t>、甚至</a:t>
            </a:r>
            <a:r>
              <a:rPr lang="en-US" altLang="zh-CN" dirty="0"/>
              <a:t>1GHz</a:t>
            </a:r>
          </a:p>
          <a:p>
            <a:r>
              <a:rPr lang="zh-CN" altLang="en-US" dirty="0"/>
              <a:t>实际通信效率远远达不到理论值</a:t>
            </a:r>
            <a:endParaRPr lang="en-US" altLang="zh-CN" dirty="0"/>
          </a:p>
          <a:p>
            <a:pPr lvl="1"/>
            <a:r>
              <a:rPr lang="zh-CN" altLang="en-US" dirty="0"/>
              <a:t>频率增高后通信信号串扰严重</a:t>
            </a:r>
            <a:endParaRPr lang="en-US" altLang="zh-CN" dirty="0"/>
          </a:p>
          <a:p>
            <a:pPr lvl="1"/>
            <a:r>
              <a:rPr lang="zh-CN" altLang="en-US" dirty="0"/>
              <a:t>共享式总线造成资源竞争 </a:t>
            </a:r>
          </a:p>
        </p:txBody>
      </p:sp>
      <p:sp>
        <p:nvSpPr>
          <p:cNvPr id="4" name="日期占位符 3">
            <a:extLst>
              <a:ext uri="{FF2B5EF4-FFF2-40B4-BE49-F238E27FC236}">
                <a16:creationId xmlns:a16="http://schemas.microsoft.com/office/drawing/2014/main" id="{2C992A53-7B2C-4933-873A-DA8D8B7C435B}"/>
              </a:ext>
            </a:extLst>
          </p:cNvPr>
          <p:cNvSpPr>
            <a:spLocks noGrp="1"/>
          </p:cNvSpPr>
          <p:nvPr>
            <p:ph type="dt" sz="half" idx="10"/>
          </p:nvPr>
        </p:nvSpPr>
        <p:spPr/>
        <p:txBody>
          <a:bodyPr/>
          <a:lstStyle/>
          <a:p>
            <a:fld id="{0D8903BB-9374-46A9-BD75-49E593F771CC}"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9214E499-5C32-4E00-AFA9-045D92561972}"/>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F1FD4645-F286-4104-80E2-0A32FAB75248}"/>
              </a:ext>
            </a:extLst>
          </p:cNvPr>
          <p:cNvSpPr>
            <a:spLocks noGrp="1"/>
          </p:cNvSpPr>
          <p:nvPr>
            <p:ph type="sldNum" sz="quarter" idx="12"/>
          </p:nvPr>
        </p:nvSpPr>
        <p:spPr/>
        <p:txBody>
          <a:bodyPr/>
          <a:lstStyle/>
          <a:p>
            <a:fld id="{D2BE3B3C-08EA-47AD-A385-10D430A3A58B}" type="slidenum">
              <a:rPr lang="zh-CN" altLang="en-US" smtClean="0"/>
              <a:pPr/>
              <a:t>22</a:t>
            </a:fld>
            <a:endParaRPr lang="zh-CN" altLang="en-US"/>
          </a:p>
        </p:txBody>
      </p:sp>
    </p:spTree>
    <p:extLst>
      <p:ext uri="{BB962C8B-B14F-4D97-AF65-F5344CB8AC3E}">
        <p14:creationId xmlns:p14="http://schemas.microsoft.com/office/powerpoint/2010/main" val="903677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PCI</a:t>
            </a:r>
            <a:r>
              <a:rPr lang="zh-CN" altLang="en-US"/>
              <a:t>总线</a:t>
            </a:r>
            <a:endParaRPr lang="en-US" altLang="zh-CN" dirty="0"/>
          </a:p>
        </p:txBody>
      </p:sp>
      <p:sp>
        <p:nvSpPr>
          <p:cNvPr id="3" name="内容占位符 2"/>
          <p:cNvSpPr>
            <a:spLocks noGrp="1"/>
          </p:cNvSpPr>
          <p:nvPr>
            <p:ph idx="1"/>
          </p:nvPr>
        </p:nvSpPr>
        <p:spPr>
          <a:xfrm>
            <a:off x="291164" y="1088021"/>
            <a:ext cx="8672242" cy="5084180"/>
          </a:xfrm>
        </p:spPr>
        <p:txBody>
          <a:bodyPr>
            <a:normAutofit/>
          </a:bodyPr>
          <a:lstStyle/>
          <a:p>
            <a:r>
              <a:rPr lang="en-US" altLang="zh-CN" dirty="0"/>
              <a:t>PCI-X</a:t>
            </a:r>
            <a:r>
              <a:rPr lang="zh-CN" altLang="en-US" dirty="0"/>
              <a:t>总线特点：</a:t>
            </a:r>
            <a:endParaRPr lang="en-US" altLang="zh-CN" dirty="0"/>
          </a:p>
          <a:p>
            <a:pPr lvl="1"/>
            <a:r>
              <a:rPr lang="zh-CN" altLang="en-US" dirty="0"/>
              <a:t>支持高效的突发传输模式</a:t>
            </a:r>
            <a:endParaRPr lang="en-US" altLang="zh-CN" dirty="0"/>
          </a:p>
          <a:p>
            <a:pPr lvl="1"/>
            <a:r>
              <a:rPr lang="zh-CN" altLang="en-US" dirty="0"/>
              <a:t>使用总线事务分割概念，请求和响应是分开的</a:t>
            </a:r>
            <a:endParaRPr lang="en-US" altLang="zh-CN" dirty="0"/>
          </a:p>
          <a:p>
            <a:pPr lvl="1"/>
            <a:r>
              <a:rPr lang="zh-CN" altLang="en-US" dirty="0"/>
              <a:t>引入消息触发中断机制</a:t>
            </a:r>
            <a:endParaRPr lang="en-US" altLang="zh-CN" dirty="0"/>
          </a:p>
          <a:p>
            <a:pPr lvl="1"/>
            <a:r>
              <a:rPr lang="en-US" altLang="zh-CN" dirty="0"/>
              <a:t>PCI-X</a:t>
            </a:r>
            <a:r>
              <a:rPr lang="zh-CN" altLang="en-US" dirty="0"/>
              <a:t>增强了错误检测能力，支持奇偶校验和</a:t>
            </a:r>
            <a:r>
              <a:rPr lang="en-US" altLang="zh-CN" dirty="0"/>
              <a:t>CRC</a:t>
            </a:r>
            <a:r>
              <a:rPr lang="zh-CN" altLang="en-US" dirty="0"/>
              <a:t>（循环冗余校验）等机制，确保数据传输的可靠性。</a:t>
            </a:r>
            <a:endParaRPr lang="en-US" altLang="zh-CN" dirty="0"/>
          </a:p>
          <a:p>
            <a:r>
              <a:rPr lang="en-US" altLang="zh-CN" dirty="0"/>
              <a:t>PCI</a:t>
            </a:r>
            <a:r>
              <a:rPr lang="zh-CN" altLang="en-US" dirty="0"/>
              <a:t>和</a:t>
            </a:r>
            <a:r>
              <a:rPr lang="en-US" altLang="zh-CN" dirty="0"/>
              <a:t>PCI-X</a:t>
            </a:r>
            <a:r>
              <a:rPr lang="zh-CN" altLang="en-US" dirty="0"/>
              <a:t>总线统称并行</a:t>
            </a:r>
            <a:r>
              <a:rPr lang="en-US" altLang="zh-CN" dirty="0"/>
              <a:t>PCI</a:t>
            </a:r>
            <a:r>
              <a:rPr lang="zh-CN" altLang="en-US" dirty="0"/>
              <a:t>总线</a:t>
            </a:r>
          </a:p>
        </p:txBody>
      </p:sp>
      <p:sp>
        <p:nvSpPr>
          <p:cNvPr id="4" name="日期占位符 3">
            <a:extLst>
              <a:ext uri="{FF2B5EF4-FFF2-40B4-BE49-F238E27FC236}">
                <a16:creationId xmlns:a16="http://schemas.microsoft.com/office/drawing/2014/main" id="{2B74D8B7-2951-4FC9-8C85-CAE0DFC0029B}"/>
              </a:ext>
            </a:extLst>
          </p:cNvPr>
          <p:cNvSpPr>
            <a:spLocks noGrp="1"/>
          </p:cNvSpPr>
          <p:nvPr>
            <p:ph type="dt" sz="half" idx="10"/>
          </p:nvPr>
        </p:nvSpPr>
        <p:spPr/>
        <p:txBody>
          <a:bodyPr/>
          <a:lstStyle/>
          <a:p>
            <a:fld id="{83CB7E50-9D2F-4D08-B10C-D0DD996747A9}"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A6DBADA8-D0F4-44FD-968B-A4982F5F97F7}"/>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9D9061C0-C87F-4F9B-9F12-155E51C73AFC}"/>
              </a:ext>
            </a:extLst>
          </p:cNvPr>
          <p:cNvSpPr>
            <a:spLocks noGrp="1"/>
          </p:cNvSpPr>
          <p:nvPr>
            <p:ph type="sldNum" sz="quarter" idx="12"/>
          </p:nvPr>
        </p:nvSpPr>
        <p:spPr/>
        <p:txBody>
          <a:bodyPr/>
          <a:lstStyle/>
          <a:p>
            <a:fld id="{D2BE3B3C-08EA-47AD-A385-10D430A3A58B}" type="slidenum">
              <a:rPr lang="zh-CN" altLang="en-US" smtClean="0"/>
              <a:pPr/>
              <a:t>23</a:t>
            </a:fld>
            <a:endParaRPr lang="zh-CN" altLang="en-US"/>
          </a:p>
        </p:txBody>
      </p:sp>
    </p:spTree>
    <p:extLst>
      <p:ext uri="{BB962C8B-B14F-4D97-AF65-F5344CB8AC3E}">
        <p14:creationId xmlns:p14="http://schemas.microsoft.com/office/powerpoint/2010/main" val="807574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AGP</a:t>
            </a:r>
            <a:r>
              <a:rPr lang="zh-CN" altLang="en-US" dirty="0"/>
              <a:t>总线</a:t>
            </a:r>
            <a:r>
              <a:rPr lang="en-US" altLang="zh-CN" dirty="0"/>
              <a:t>(Accelerated Graphics Port)</a:t>
            </a:r>
            <a:endParaRPr lang="zh-CN" altLang="en-US" dirty="0"/>
          </a:p>
        </p:txBody>
      </p:sp>
      <p:sp>
        <p:nvSpPr>
          <p:cNvPr id="3" name="内容占位符 2"/>
          <p:cNvSpPr>
            <a:spLocks noGrp="1"/>
          </p:cNvSpPr>
          <p:nvPr>
            <p:ph idx="1"/>
          </p:nvPr>
        </p:nvSpPr>
        <p:spPr>
          <a:xfrm>
            <a:off x="291164" y="1129446"/>
            <a:ext cx="8672242" cy="4776537"/>
          </a:xfrm>
        </p:spPr>
        <p:txBody>
          <a:bodyPr>
            <a:normAutofit fontScale="85000" lnSpcReduction="10000"/>
          </a:bodyPr>
          <a:lstStyle/>
          <a:p>
            <a:r>
              <a:rPr lang="en-US" altLang="zh-CN" dirty="0"/>
              <a:t>Intel1997</a:t>
            </a:r>
            <a:r>
              <a:rPr lang="zh-CN" altLang="en-US" dirty="0"/>
              <a:t>年</a:t>
            </a:r>
            <a:r>
              <a:rPr lang="en-US" altLang="zh-CN" dirty="0"/>
              <a:t>8</a:t>
            </a:r>
            <a:r>
              <a:rPr lang="zh-CN" altLang="en-US" dirty="0"/>
              <a:t>月推出</a:t>
            </a:r>
            <a:r>
              <a:rPr lang="en-US" altLang="zh-CN" dirty="0"/>
              <a:t>AGP</a:t>
            </a:r>
            <a:r>
              <a:rPr lang="zh-CN" altLang="en-US" dirty="0"/>
              <a:t>接口和总线</a:t>
            </a:r>
            <a:endParaRPr lang="en-US" altLang="zh-CN" dirty="0"/>
          </a:p>
          <a:p>
            <a:pPr lvl="1"/>
            <a:r>
              <a:rPr lang="zh-CN" altLang="en-US" dirty="0"/>
              <a:t>显卡专用的局部总线，基于</a:t>
            </a:r>
            <a:r>
              <a:rPr lang="en-US" altLang="zh-CN" dirty="0"/>
              <a:t>PCI 2.1</a:t>
            </a:r>
            <a:r>
              <a:rPr lang="zh-CN" altLang="en-US" dirty="0"/>
              <a:t>版总线规范扩充修改而成</a:t>
            </a:r>
            <a:endParaRPr lang="en-US" altLang="zh-CN" dirty="0"/>
          </a:p>
          <a:p>
            <a:pPr lvl="1"/>
            <a:r>
              <a:rPr lang="zh-CN" altLang="en-US" dirty="0"/>
              <a:t>工作频率为</a:t>
            </a:r>
            <a:r>
              <a:rPr lang="en-US" altLang="zh-CN" dirty="0"/>
              <a:t>66MHz</a:t>
            </a:r>
          </a:p>
          <a:p>
            <a:pPr lvl="1"/>
            <a:r>
              <a:rPr lang="en-US" altLang="zh-CN" dirty="0"/>
              <a:t>1X</a:t>
            </a:r>
            <a:r>
              <a:rPr lang="zh-CN" altLang="en-US" dirty="0"/>
              <a:t>模式下带宽为</a:t>
            </a:r>
            <a:r>
              <a:rPr lang="en-US" altLang="zh-CN" dirty="0"/>
              <a:t>266MB/s</a:t>
            </a:r>
            <a:r>
              <a:rPr lang="zh-CN" altLang="en-US" dirty="0"/>
              <a:t>，是当时</a:t>
            </a:r>
            <a:r>
              <a:rPr lang="en-US" altLang="zh-CN" dirty="0"/>
              <a:t>PCI</a:t>
            </a:r>
            <a:r>
              <a:rPr lang="zh-CN" altLang="en-US" dirty="0"/>
              <a:t>总线的带宽的两倍</a:t>
            </a:r>
            <a:endParaRPr lang="en-US" altLang="zh-CN" dirty="0"/>
          </a:p>
          <a:p>
            <a:pPr lvl="1"/>
            <a:r>
              <a:rPr lang="zh-CN" altLang="en-US" dirty="0"/>
              <a:t>后来又推出了</a:t>
            </a:r>
            <a:r>
              <a:rPr lang="en-US" altLang="zh-CN" dirty="0"/>
              <a:t>AGP 2X</a:t>
            </a:r>
            <a:r>
              <a:rPr lang="zh-CN" altLang="en-US" dirty="0"/>
              <a:t>、</a:t>
            </a:r>
            <a:r>
              <a:rPr lang="en-US" altLang="zh-CN" dirty="0"/>
              <a:t>AGP 4X</a:t>
            </a:r>
            <a:r>
              <a:rPr lang="zh-CN" altLang="en-US" dirty="0"/>
              <a:t>、</a:t>
            </a:r>
            <a:r>
              <a:rPr lang="en-US" altLang="zh-CN" dirty="0"/>
              <a:t>AGP 8X</a:t>
            </a:r>
            <a:r>
              <a:rPr lang="zh-CN" altLang="en-US" dirty="0"/>
              <a:t>，传输速度达到了</a:t>
            </a:r>
            <a:r>
              <a:rPr lang="en-US" altLang="zh-CN" dirty="0"/>
              <a:t>2.1GB/s</a:t>
            </a:r>
            <a:r>
              <a:rPr lang="zh-CN" altLang="en-US" dirty="0"/>
              <a:t>。</a:t>
            </a:r>
            <a:endParaRPr lang="en-US" altLang="zh-CN" dirty="0"/>
          </a:p>
          <a:p>
            <a:r>
              <a:rPr lang="zh-CN" altLang="en-US" dirty="0"/>
              <a:t>采用双激励传输技术，能在一个时钟的上、下沿传输数据，双沿传输技术在存储器等领域得到广泛应用</a:t>
            </a:r>
            <a:endParaRPr lang="en-US" altLang="zh-CN" dirty="0"/>
          </a:p>
          <a:p>
            <a:r>
              <a:rPr lang="zh-CN" altLang="en-US" dirty="0"/>
              <a:t>专门针对显示器，后续也被淘汰，让位于</a:t>
            </a:r>
            <a:r>
              <a:rPr lang="en-US" altLang="zh-CN" dirty="0"/>
              <a:t>PCIe</a:t>
            </a:r>
            <a:endParaRPr lang="zh-CN" altLang="en-US" dirty="0"/>
          </a:p>
        </p:txBody>
      </p:sp>
      <p:sp>
        <p:nvSpPr>
          <p:cNvPr id="4" name="日期占位符 3">
            <a:extLst>
              <a:ext uri="{FF2B5EF4-FFF2-40B4-BE49-F238E27FC236}">
                <a16:creationId xmlns:a16="http://schemas.microsoft.com/office/drawing/2014/main" id="{E526F8B0-05D0-4955-B72D-809BF3F51313}"/>
              </a:ext>
            </a:extLst>
          </p:cNvPr>
          <p:cNvSpPr>
            <a:spLocks noGrp="1"/>
          </p:cNvSpPr>
          <p:nvPr>
            <p:ph type="dt" sz="half" idx="10"/>
          </p:nvPr>
        </p:nvSpPr>
        <p:spPr/>
        <p:txBody>
          <a:bodyPr/>
          <a:lstStyle/>
          <a:p>
            <a:fld id="{093850C3-2789-4C45-A4B7-FC00DE239533}"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F8A9C5BC-E6DC-4C94-962E-A5A3E849CC9C}"/>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FAECFA3C-3A16-4F17-B69F-5B64290FC5C4}"/>
              </a:ext>
            </a:extLst>
          </p:cNvPr>
          <p:cNvSpPr>
            <a:spLocks noGrp="1"/>
          </p:cNvSpPr>
          <p:nvPr>
            <p:ph type="sldNum" sz="quarter" idx="12"/>
          </p:nvPr>
        </p:nvSpPr>
        <p:spPr/>
        <p:txBody>
          <a:bodyPr/>
          <a:lstStyle/>
          <a:p>
            <a:fld id="{D2BE3B3C-08EA-47AD-A385-10D430A3A58B}" type="slidenum">
              <a:rPr lang="zh-CN" altLang="en-US" smtClean="0"/>
              <a:pPr/>
              <a:t>24</a:t>
            </a:fld>
            <a:endParaRPr lang="zh-CN" altLang="en-US"/>
          </a:p>
        </p:txBody>
      </p:sp>
    </p:spTree>
    <p:extLst>
      <p:ext uri="{BB962C8B-B14F-4D97-AF65-F5344CB8AC3E}">
        <p14:creationId xmlns:p14="http://schemas.microsoft.com/office/powerpoint/2010/main" val="3553052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PCI-Express</a:t>
            </a:r>
            <a:r>
              <a:rPr lang="zh-CN" altLang="en-US"/>
              <a:t>总线 </a:t>
            </a:r>
            <a:endParaRPr lang="en-US" altLang="zh-CN" dirty="0"/>
          </a:p>
        </p:txBody>
      </p:sp>
      <p:sp>
        <p:nvSpPr>
          <p:cNvPr id="3" name="内容占位符 2"/>
          <p:cNvSpPr>
            <a:spLocks noGrp="1"/>
          </p:cNvSpPr>
          <p:nvPr>
            <p:ph idx="1"/>
          </p:nvPr>
        </p:nvSpPr>
        <p:spPr>
          <a:xfrm>
            <a:off x="291164" y="1395663"/>
            <a:ext cx="5029802" cy="4776537"/>
          </a:xfrm>
        </p:spPr>
        <p:txBody>
          <a:bodyPr>
            <a:normAutofit/>
          </a:bodyPr>
          <a:lstStyle/>
          <a:p>
            <a:r>
              <a:rPr lang="en-US" altLang="zh-CN" sz="2800" dirty="0"/>
              <a:t>PCI Express</a:t>
            </a:r>
            <a:r>
              <a:rPr lang="zh-CN" altLang="en-US" sz="2800" dirty="0"/>
              <a:t>是</a:t>
            </a:r>
            <a:r>
              <a:rPr lang="en-US" altLang="zh-CN" sz="2800" dirty="0"/>
              <a:t>Intel</a:t>
            </a:r>
            <a:r>
              <a:rPr lang="zh-CN" altLang="en-US" sz="2800" dirty="0"/>
              <a:t>在</a:t>
            </a:r>
            <a:r>
              <a:rPr lang="en-US" altLang="zh-CN" sz="2800" dirty="0"/>
              <a:t>2001</a:t>
            </a:r>
            <a:r>
              <a:rPr lang="zh-CN" altLang="en-US" sz="2800" dirty="0"/>
              <a:t>年公布的旨在取代</a:t>
            </a:r>
            <a:r>
              <a:rPr lang="en-US" altLang="zh-CN" sz="2800" dirty="0"/>
              <a:t>PCI</a:t>
            </a:r>
            <a:r>
              <a:rPr lang="zh-CN" altLang="en-US" sz="2800" dirty="0"/>
              <a:t>总线的第三代总线</a:t>
            </a:r>
            <a:endParaRPr lang="en-US" altLang="zh-CN" sz="2800" dirty="0"/>
          </a:p>
          <a:p>
            <a:pPr lvl="1"/>
            <a:r>
              <a:rPr lang="en-US" altLang="zh-CN" sz="2400" dirty="0"/>
              <a:t>2002</a:t>
            </a:r>
            <a:r>
              <a:rPr lang="zh-CN" altLang="en-US" sz="2400" dirty="0"/>
              <a:t>年</a:t>
            </a:r>
            <a:r>
              <a:rPr lang="en-US" altLang="zh-CN" sz="2400" dirty="0"/>
              <a:t>7</a:t>
            </a:r>
            <a:r>
              <a:rPr lang="zh-CN" altLang="en-US" sz="2400" dirty="0"/>
              <a:t>月</a:t>
            </a:r>
            <a:r>
              <a:rPr lang="en-US" altLang="zh-CN" sz="2400" dirty="0"/>
              <a:t>23</a:t>
            </a:r>
            <a:r>
              <a:rPr lang="zh-CN" altLang="en-US" sz="2400" dirty="0"/>
              <a:t>日，公布了</a:t>
            </a:r>
            <a:r>
              <a:rPr lang="en-US" altLang="zh-CN" sz="2400" dirty="0"/>
              <a:t>PCIe 1.0</a:t>
            </a:r>
            <a:r>
              <a:rPr lang="zh-CN" altLang="en-US" sz="2400" dirty="0"/>
              <a:t>规范</a:t>
            </a:r>
            <a:endParaRPr lang="en-US" altLang="zh-CN" sz="2400" dirty="0"/>
          </a:p>
          <a:p>
            <a:pPr lvl="1"/>
            <a:r>
              <a:rPr lang="en-US" altLang="zh-CN" sz="2400" dirty="0"/>
              <a:t>2007</a:t>
            </a:r>
            <a:r>
              <a:rPr lang="zh-CN" altLang="en-US" sz="2400" dirty="0"/>
              <a:t>年正式推出</a:t>
            </a:r>
            <a:r>
              <a:rPr lang="en-US" altLang="zh-CN" sz="2400" dirty="0"/>
              <a:t>PCIe 2.0</a:t>
            </a:r>
          </a:p>
          <a:p>
            <a:pPr lvl="1"/>
            <a:r>
              <a:rPr lang="en-US" altLang="zh-CN" sz="2400" dirty="0"/>
              <a:t>2018</a:t>
            </a:r>
            <a:r>
              <a:rPr lang="zh-CN" altLang="en-US" sz="2400" dirty="0"/>
              <a:t>年公布</a:t>
            </a:r>
            <a:r>
              <a:rPr lang="en-US" altLang="zh-CN" sz="2400" dirty="0"/>
              <a:t>PCIe 4.0</a:t>
            </a:r>
            <a:endParaRPr lang="en-US" altLang="zh-CN" dirty="0"/>
          </a:p>
        </p:txBody>
      </p:sp>
      <p:sp>
        <p:nvSpPr>
          <p:cNvPr id="4" name="日期占位符 3">
            <a:extLst>
              <a:ext uri="{FF2B5EF4-FFF2-40B4-BE49-F238E27FC236}">
                <a16:creationId xmlns:a16="http://schemas.microsoft.com/office/drawing/2014/main" id="{E3C8492B-6AF5-43D0-B19B-E1F8989D7C5E}"/>
              </a:ext>
            </a:extLst>
          </p:cNvPr>
          <p:cNvSpPr>
            <a:spLocks noGrp="1"/>
          </p:cNvSpPr>
          <p:nvPr>
            <p:ph type="dt" sz="half" idx="10"/>
          </p:nvPr>
        </p:nvSpPr>
        <p:spPr/>
        <p:txBody>
          <a:bodyPr/>
          <a:lstStyle/>
          <a:p>
            <a:fld id="{EB963FC9-2CE7-46CE-9B72-040130AB6583}"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70DD94F8-20B6-45E9-B5D8-0B343919C67C}"/>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195018A7-93E8-4402-8092-01BC6377440C}"/>
              </a:ext>
            </a:extLst>
          </p:cNvPr>
          <p:cNvSpPr>
            <a:spLocks noGrp="1"/>
          </p:cNvSpPr>
          <p:nvPr>
            <p:ph type="sldNum" sz="quarter" idx="12"/>
          </p:nvPr>
        </p:nvSpPr>
        <p:spPr/>
        <p:txBody>
          <a:bodyPr/>
          <a:lstStyle/>
          <a:p>
            <a:fld id="{D2BE3B3C-08EA-47AD-A385-10D430A3A58B}" type="slidenum">
              <a:rPr lang="zh-CN" altLang="en-US" smtClean="0"/>
              <a:pPr/>
              <a:t>25</a:t>
            </a:fld>
            <a:endParaRPr lang="zh-CN" altLang="en-US"/>
          </a:p>
        </p:txBody>
      </p:sp>
      <p:pic>
        <p:nvPicPr>
          <p:cNvPr id="13" name="图片 12">
            <a:extLst>
              <a:ext uri="{FF2B5EF4-FFF2-40B4-BE49-F238E27FC236}">
                <a16:creationId xmlns:a16="http://schemas.microsoft.com/office/drawing/2014/main" id="{EDCB150C-0FD5-4EEB-B111-53DFBD110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326" y="2675368"/>
            <a:ext cx="3531870" cy="2930701"/>
          </a:xfrm>
          <a:prstGeom prst="rect">
            <a:avLst/>
          </a:prstGeom>
        </p:spPr>
      </p:pic>
    </p:spTree>
    <p:extLst>
      <p:ext uri="{BB962C8B-B14F-4D97-AF65-F5344CB8AC3E}">
        <p14:creationId xmlns:p14="http://schemas.microsoft.com/office/powerpoint/2010/main" val="667076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20090"/>
            <a:ext cx="8672242" cy="592710"/>
          </a:xfrm>
        </p:spPr>
        <p:txBody>
          <a:bodyPr/>
          <a:lstStyle/>
          <a:p>
            <a:r>
              <a:rPr lang="en-US" altLang="zh-CN" dirty="0"/>
              <a:t>PCIe</a:t>
            </a:r>
            <a:r>
              <a:rPr lang="zh-CN" altLang="en-US" dirty="0"/>
              <a:t>总线 </a:t>
            </a:r>
            <a:endParaRPr lang="en-US" altLang="zh-CN" dirty="0"/>
          </a:p>
        </p:txBody>
      </p:sp>
      <p:sp>
        <p:nvSpPr>
          <p:cNvPr id="3" name="内容占位符 2"/>
          <p:cNvSpPr>
            <a:spLocks noGrp="1"/>
          </p:cNvSpPr>
          <p:nvPr>
            <p:ph idx="1"/>
          </p:nvPr>
        </p:nvSpPr>
        <p:spPr>
          <a:xfrm>
            <a:off x="291164" y="812801"/>
            <a:ext cx="8672242" cy="3018420"/>
          </a:xfrm>
        </p:spPr>
        <p:txBody>
          <a:bodyPr>
            <a:normAutofit/>
          </a:bodyPr>
          <a:lstStyle/>
          <a:p>
            <a:pPr>
              <a:lnSpc>
                <a:spcPct val="140000"/>
              </a:lnSpc>
            </a:pPr>
            <a:r>
              <a:rPr lang="zh-CN" altLang="en-US" sz="2800" dirty="0"/>
              <a:t>引入道的概念</a:t>
            </a:r>
            <a:endParaRPr lang="en-US" altLang="zh-CN" sz="2800" dirty="0"/>
          </a:p>
          <a:p>
            <a:pPr lvl="1">
              <a:lnSpc>
                <a:spcPct val="140000"/>
              </a:lnSpc>
            </a:pPr>
            <a:r>
              <a:rPr lang="zh-CN" altLang="en-US" sz="2400" dirty="0"/>
              <a:t>由两个分别用于发送和接收数据的差分信号对组成，同时双向传输字节包数据</a:t>
            </a:r>
            <a:endParaRPr lang="en-US" altLang="zh-CN" sz="2400" dirty="0"/>
          </a:p>
          <a:p>
            <a:pPr lvl="1">
              <a:lnSpc>
                <a:spcPct val="140000"/>
              </a:lnSpc>
            </a:pPr>
            <a:r>
              <a:rPr lang="zh-CN" altLang="en-US" sz="2400" dirty="0"/>
              <a:t>全双工</a:t>
            </a:r>
            <a:endParaRPr lang="en-US" altLang="zh-CN" sz="2400" dirty="0"/>
          </a:p>
          <a:p>
            <a:pPr lvl="1">
              <a:lnSpc>
                <a:spcPct val="140000"/>
              </a:lnSpc>
            </a:pPr>
            <a:r>
              <a:rPr lang="zh-CN" altLang="en-US" sz="2400" dirty="0"/>
              <a:t>设备之间通过双向的</a:t>
            </a:r>
            <a:r>
              <a:rPr lang="en-US" altLang="zh-CN" sz="2400" dirty="0"/>
              <a:t>Link</a:t>
            </a:r>
            <a:r>
              <a:rPr lang="zh-CN" altLang="en-US" sz="2400" dirty="0"/>
              <a:t>相连接，每个</a:t>
            </a:r>
            <a:r>
              <a:rPr lang="en-US" altLang="zh-CN" sz="2400" dirty="0"/>
              <a:t>Link</a:t>
            </a:r>
            <a:r>
              <a:rPr lang="zh-CN" altLang="en-US" sz="2400" dirty="0"/>
              <a:t>支持</a:t>
            </a:r>
            <a:r>
              <a:rPr lang="en-US" altLang="zh-CN" sz="2400" dirty="0"/>
              <a:t>1</a:t>
            </a:r>
            <a:r>
              <a:rPr lang="zh-CN" altLang="en-US" sz="2400" dirty="0"/>
              <a:t>到</a:t>
            </a:r>
            <a:r>
              <a:rPr lang="en-US" altLang="zh-CN" sz="2400" dirty="0"/>
              <a:t>32</a:t>
            </a:r>
            <a:r>
              <a:rPr lang="zh-CN" altLang="en-US" sz="2400" dirty="0"/>
              <a:t>个道</a:t>
            </a:r>
            <a:endParaRPr lang="en-US" altLang="zh-CN" sz="2400" dirty="0"/>
          </a:p>
        </p:txBody>
      </p:sp>
      <p:sp>
        <p:nvSpPr>
          <p:cNvPr id="4" name="日期占位符 3">
            <a:extLst>
              <a:ext uri="{FF2B5EF4-FFF2-40B4-BE49-F238E27FC236}">
                <a16:creationId xmlns:a16="http://schemas.microsoft.com/office/drawing/2014/main" id="{236031B4-1E8F-47FF-8CA0-7EB059E9D53C}"/>
              </a:ext>
            </a:extLst>
          </p:cNvPr>
          <p:cNvSpPr>
            <a:spLocks noGrp="1"/>
          </p:cNvSpPr>
          <p:nvPr>
            <p:ph type="dt" sz="half" idx="10"/>
          </p:nvPr>
        </p:nvSpPr>
        <p:spPr/>
        <p:txBody>
          <a:bodyPr/>
          <a:lstStyle/>
          <a:p>
            <a:fld id="{9B3418FE-A382-4154-9C46-D2BBA23C384B}"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C40D745A-9960-42E3-834B-AC25B90F88F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7E274ECB-C568-4C56-8D88-FEB45F5318F6}"/>
              </a:ext>
            </a:extLst>
          </p:cNvPr>
          <p:cNvSpPr>
            <a:spLocks noGrp="1"/>
          </p:cNvSpPr>
          <p:nvPr>
            <p:ph type="sldNum" sz="quarter" idx="12"/>
          </p:nvPr>
        </p:nvSpPr>
        <p:spPr/>
        <p:txBody>
          <a:bodyPr/>
          <a:lstStyle/>
          <a:p>
            <a:fld id="{D2BE3B3C-08EA-47AD-A385-10D430A3A58B}" type="slidenum">
              <a:rPr lang="zh-CN" altLang="en-US" smtClean="0"/>
              <a:pPr/>
              <a:t>26</a:t>
            </a:fld>
            <a:endParaRPr lang="zh-CN" altLang="en-US"/>
          </a:p>
        </p:txBody>
      </p:sp>
      <p:pic>
        <p:nvPicPr>
          <p:cNvPr id="14" name="图片 13">
            <a:extLst>
              <a:ext uri="{FF2B5EF4-FFF2-40B4-BE49-F238E27FC236}">
                <a16:creationId xmlns:a16="http://schemas.microsoft.com/office/drawing/2014/main" id="{E1FCC4EE-91DF-433B-B463-B4B03A22FEA6}"/>
              </a:ext>
            </a:extLst>
          </p:cNvPr>
          <p:cNvPicPr>
            <a:picLocks noChangeAspect="1"/>
          </p:cNvPicPr>
          <p:nvPr/>
        </p:nvPicPr>
        <p:blipFill>
          <a:blip r:embed="rId2"/>
          <a:stretch>
            <a:fillRect/>
          </a:stretch>
        </p:blipFill>
        <p:spPr>
          <a:xfrm>
            <a:off x="665660" y="4074289"/>
            <a:ext cx="7725668" cy="1970910"/>
          </a:xfrm>
          <a:prstGeom prst="rect">
            <a:avLst/>
          </a:prstGeom>
        </p:spPr>
      </p:pic>
    </p:spTree>
    <p:extLst>
      <p:ext uri="{BB962C8B-B14F-4D97-AF65-F5344CB8AC3E}">
        <p14:creationId xmlns:p14="http://schemas.microsoft.com/office/powerpoint/2010/main" val="857612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20090"/>
            <a:ext cx="8672242" cy="592710"/>
          </a:xfrm>
        </p:spPr>
        <p:txBody>
          <a:bodyPr/>
          <a:lstStyle/>
          <a:p>
            <a:r>
              <a:rPr lang="en-US" altLang="zh-CN" dirty="0"/>
              <a:t>PCIe</a:t>
            </a:r>
            <a:r>
              <a:rPr lang="zh-CN" altLang="en-US" dirty="0"/>
              <a:t>总线 </a:t>
            </a:r>
            <a:endParaRPr lang="en-US" altLang="zh-CN" dirty="0"/>
          </a:p>
        </p:txBody>
      </p:sp>
      <p:sp>
        <p:nvSpPr>
          <p:cNvPr id="3" name="内容占位符 2"/>
          <p:cNvSpPr>
            <a:spLocks noGrp="1"/>
          </p:cNvSpPr>
          <p:nvPr>
            <p:ph idx="1"/>
          </p:nvPr>
        </p:nvSpPr>
        <p:spPr>
          <a:xfrm>
            <a:off x="291164" y="812800"/>
            <a:ext cx="8672242" cy="1632671"/>
          </a:xfrm>
        </p:spPr>
        <p:txBody>
          <a:bodyPr>
            <a:normAutofit lnSpcReduction="10000"/>
          </a:bodyPr>
          <a:lstStyle/>
          <a:p>
            <a:pPr>
              <a:lnSpc>
                <a:spcPct val="140000"/>
              </a:lnSpc>
            </a:pPr>
            <a:r>
              <a:rPr lang="zh-CN" altLang="en-US" sz="2800" dirty="0"/>
              <a:t>串行总线</a:t>
            </a:r>
            <a:endParaRPr lang="en-US" altLang="zh-CN" sz="2800" dirty="0"/>
          </a:p>
          <a:p>
            <a:pPr lvl="1">
              <a:lnSpc>
                <a:spcPct val="140000"/>
              </a:lnSpc>
            </a:pPr>
            <a:r>
              <a:rPr lang="zh-CN" altLang="en-US" sz="2400" dirty="0"/>
              <a:t>每道在每个方向上只有一对差分信号线，不需外部时钟信号，可达到很高的速率</a:t>
            </a:r>
            <a:endParaRPr lang="en-US" altLang="zh-CN" sz="2400" dirty="0"/>
          </a:p>
        </p:txBody>
      </p:sp>
      <p:sp>
        <p:nvSpPr>
          <p:cNvPr id="4" name="日期占位符 3">
            <a:extLst>
              <a:ext uri="{FF2B5EF4-FFF2-40B4-BE49-F238E27FC236}">
                <a16:creationId xmlns:a16="http://schemas.microsoft.com/office/drawing/2014/main" id="{236031B4-1E8F-47FF-8CA0-7EB059E9D53C}"/>
              </a:ext>
            </a:extLst>
          </p:cNvPr>
          <p:cNvSpPr>
            <a:spLocks noGrp="1"/>
          </p:cNvSpPr>
          <p:nvPr>
            <p:ph type="dt" sz="half" idx="10"/>
          </p:nvPr>
        </p:nvSpPr>
        <p:spPr/>
        <p:txBody>
          <a:bodyPr/>
          <a:lstStyle/>
          <a:p>
            <a:fld id="{9B3418FE-A382-4154-9C46-D2BBA23C384B}"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C40D745A-9960-42E3-834B-AC25B90F88F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7E274ECB-C568-4C56-8D88-FEB45F5318F6}"/>
              </a:ext>
            </a:extLst>
          </p:cNvPr>
          <p:cNvSpPr>
            <a:spLocks noGrp="1"/>
          </p:cNvSpPr>
          <p:nvPr>
            <p:ph type="sldNum" sz="quarter" idx="12"/>
          </p:nvPr>
        </p:nvSpPr>
        <p:spPr/>
        <p:txBody>
          <a:bodyPr/>
          <a:lstStyle/>
          <a:p>
            <a:fld id="{D2BE3B3C-08EA-47AD-A385-10D430A3A58B}" type="slidenum">
              <a:rPr lang="zh-CN" altLang="en-US" smtClean="0"/>
              <a:pPr/>
              <a:t>27</a:t>
            </a:fld>
            <a:endParaRPr lang="zh-CN" altLang="en-US"/>
          </a:p>
        </p:txBody>
      </p:sp>
      <p:pic>
        <p:nvPicPr>
          <p:cNvPr id="5" name="图片 4">
            <a:extLst>
              <a:ext uri="{FF2B5EF4-FFF2-40B4-BE49-F238E27FC236}">
                <a16:creationId xmlns:a16="http://schemas.microsoft.com/office/drawing/2014/main" id="{25D6F7A6-9784-4374-B1C3-E23CA2717A61}"/>
              </a:ext>
            </a:extLst>
          </p:cNvPr>
          <p:cNvPicPr>
            <a:picLocks noChangeAspect="1"/>
          </p:cNvPicPr>
          <p:nvPr/>
        </p:nvPicPr>
        <p:blipFill>
          <a:blip r:embed="rId3"/>
          <a:stretch>
            <a:fillRect/>
          </a:stretch>
        </p:blipFill>
        <p:spPr>
          <a:xfrm>
            <a:off x="2362876" y="2561911"/>
            <a:ext cx="5065418" cy="2993937"/>
          </a:xfrm>
          <a:prstGeom prst="rect">
            <a:avLst/>
          </a:prstGeom>
        </p:spPr>
      </p:pic>
      <p:sp>
        <p:nvSpPr>
          <p:cNvPr id="9" name="内容占位符 2">
            <a:extLst>
              <a:ext uri="{FF2B5EF4-FFF2-40B4-BE49-F238E27FC236}">
                <a16:creationId xmlns:a16="http://schemas.microsoft.com/office/drawing/2014/main" id="{FD6073DE-A5B5-4AC5-8B10-FBF0425379E4}"/>
              </a:ext>
            </a:extLst>
          </p:cNvPr>
          <p:cNvSpPr txBox="1">
            <a:spLocks/>
          </p:cNvSpPr>
          <p:nvPr/>
        </p:nvSpPr>
        <p:spPr>
          <a:xfrm>
            <a:off x="351120" y="5555848"/>
            <a:ext cx="8672242" cy="1082062"/>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40000"/>
              </a:lnSpc>
            </a:pPr>
            <a:r>
              <a:rPr lang="zh-CN" altLang="en-US" sz="2800" dirty="0"/>
              <a:t>支持热插拔</a:t>
            </a:r>
          </a:p>
        </p:txBody>
      </p:sp>
    </p:spTree>
    <p:extLst>
      <p:ext uri="{BB962C8B-B14F-4D97-AF65-F5344CB8AC3E}">
        <p14:creationId xmlns:p14="http://schemas.microsoft.com/office/powerpoint/2010/main" val="3823637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0B48F-6C6C-4373-B3B9-3ED615B301A7}"/>
              </a:ext>
            </a:extLst>
          </p:cNvPr>
          <p:cNvSpPr>
            <a:spLocks noGrp="1"/>
          </p:cNvSpPr>
          <p:nvPr>
            <p:ph type="title"/>
          </p:nvPr>
        </p:nvSpPr>
        <p:spPr>
          <a:xfrm>
            <a:off x="235879" y="126918"/>
            <a:ext cx="8672242" cy="655048"/>
          </a:xfrm>
        </p:spPr>
        <p:txBody>
          <a:bodyPr/>
          <a:lstStyle/>
          <a:p>
            <a:r>
              <a:rPr lang="zh-CN" altLang="en-US" dirty="0"/>
              <a:t>补充概念：</a:t>
            </a:r>
            <a:r>
              <a:rPr lang="zh-CN" altLang="en-US" dirty="0">
                <a:solidFill>
                  <a:srgbClr val="FF0000"/>
                </a:solidFill>
              </a:rPr>
              <a:t>差分信号</a:t>
            </a:r>
            <a:endParaRPr lang="zh-CN" altLang="en-US" dirty="0"/>
          </a:p>
        </p:txBody>
      </p:sp>
      <p:sp>
        <p:nvSpPr>
          <p:cNvPr id="3" name="内容占位符 2">
            <a:extLst>
              <a:ext uri="{FF2B5EF4-FFF2-40B4-BE49-F238E27FC236}">
                <a16:creationId xmlns:a16="http://schemas.microsoft.com/office/drawing/2014/main" id="{9D4425E5-8901-4FD2-BF96-E20969DB41A8}"/>
              </a:ext>
            </a:extLst>
          </p:cNvPr>
          <p:cNvSpPr>
            <a:spLocks noGrp="1"/>
          </p:cNvSpPr>
          <p:nvPr>
            <p:ph idx="1"/>
          </p:nvPr>
        </p:nvSpPr>
        <p:spPr>
          <a:xfrm>
            <a:off x="235879" y="818239"/>
            <a:ext cx="8672242" cy="1178497"/>
          </a:xfrm>
        </p:spPr>
        <p:txBody>
          <a:bodyPr>
            <a:normAutofit/>
          </a:bodyPr>
          <a:lstStyle/>
          <a:p>
            <a:r>
              <a:rPr lang="zh-CN" altLang="en-US" sz="2700" dirty="0"/>
              <a:t>差分方式传输：发送端在两条信号线上传输的幅值是相等的，相位是相反的电信号</a:t>
            </a:r>
          </a:p>
        </p:txBody>
      </p:sp>
      <p:sp>
        <p:nvSpPr>
          <p:cNvPr id="6" name="灯片编号占位符 5">
            <a:extLst>
              <a:ext uri="{FF2B5EF4-FFF2-40B4-BE49-F238E27FC236}">
                <a16:creationId xmlns:a16="http://schemas.microsoft.com/office/drawing/2014/main" id="{FB1CBA9C-967B-4AE6-BCC9-F3296CEF5D9C}"/>
              </a:ext>
            </a:extLst>
          </p:cNvPr>
          <p:cNvSpPr>
            <a:spLocks noGrp="1"/>
          </p:cNvSpPr>
          <p:nvPr>
            <p:ph type="sldNum" sz="quarter" idx="12"/>
          </p:nvPr>
        </p:nvSpPr>
        <p:spPr/>
        <p:txBody>
          <a:bodyPr/>
          <a:lstStyle/>
          <a:p>
            <a:fld id="{D2BE3B3C-08EA-47AD-A385-10D430A3A58B}" type="slidenum">
              <a:rPr lang="zh-CN" altLang="en-US" smtClean="0"/>
              <a:t>28</a:t>
            </a:fld>
            <a:endParaRPr lang="zh-CN" altLang="en-US"/>
          </a:p>
        </p:txBody>
      </p:sp>
      <p:pic>
        <p:nvPicPr>
          <p:cNvPr id="8" name="图片 7">
            <a:extLst>
              <a:ext uri="{FF2B5EF4-FFF2-40B4-BE49-F238E27FC236}">
                <a16:creationId xmlns:a16="http://schemas.microsoft.com/office/drawing/2014/main" id="{A7BE8EFA-5D32-4B5E-9E69-49BDA22B399B}"/>
              </a:ext>
            </a:extLst>
          </p:cNvPr>
          <p:cNvPicPr>
            <a:picLocks noChangeAspect="1"/>
          </p:cNvPicPr>
          <p:nvPr/>
        </p:nvPicPr>
        <p:blipFill>
          <a:blip r:embed="rId3"/>
          <a:stretch>
            <a:fillRect/>
          </a:stretch>
        </p:blipFill>
        <p:spPr>
          <a:xfrm>
            <a:off x="5293114" y="1393544"/>
            <a:ext cx="3461052" cy="2035456"/>
          </a:xfrm>
          <a:prstGeom prst="rect">
            <a:avLst/>
          </a:prstGeom>
        </p:spPr>
      </p:pic>
      <p:sp>
        <p:nvSpPr>
          <p:cNvPr id="9" name="内容占位符 2">
            <a:extLst>
              <a:ext uri="{FF2B5EF4-FFF2-40B4-BE49-F238E27FC236}">
                <a16:creationId xmlns:a16="http://schemas.microsoft.com/office/drawing/2014/main" id="{A69C879B-9E45-4AEE-A54F-A68C7FDE2E01}"/>
              </a:ext>
            </a:extLst>
          </p:cNvPr>
          <p:cNvSpPr txBox="1">
            <a:spLocks/>
          </p:cNvSpPr>
          <p:nvPr/>
        </p:nvSpPr>
        <p:spPr>
          <a:xfrm>
            <a:off x="235879" y="1957645"/>
            <a:ext cx="4903280" cy="180894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sz="2700" dirty="0"/>
              <a:t>接收端，将会对接收的两条信号做减法运算，这样就获得了幅值翻倍的信号</a:t>
            </a:r>
            <a:endParaRPr lang="en-US" altLang="zh-CN" sz="2700" dirty="0"/>
          </a:p>
        </p:txBody>
      </p:sp>
      <p:sp>
        <p:nvSpPr>
          <p:cNvPr id="10" name="内容占位符 2">
            <a:extLst>
              <a:ext uri="{FF2B5EF4-FFF2-40B4-BE49-F238E27FC236}">
                <a16:creationId xmlns:a16="http://schemas.microsoft.com/office/drawing/2014/main" id="{B9A01366-629A-413D-B6E9-8F879EDD5814}"/>
              </a:ext>
            </a:extLst>
          </p:cNvPr>
          <p:cNvSpPr txBox="1">
            <a:spLocks/>
          </p:cNvSpPr>
          <p:nvPr/>
        </p:nvSpPr>
        <p:spPr>
          <a:xfrm>
            <a:off x="291163" y="3530278"/>
            <a:ext cx="8672241" cy="3107632"/>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30000"/>
              </a:lnSpc>
            </a:pPr>
            <a:r>
              <a:rPr lang="zh-CN" altLang="en-US" dirty="0"/>
              <a:t>抗干扰原理是：假如两条信号都收到同样的干扰信号，接收端是两条线信号做减法，因此干扰信号基本抵消。</a:t>
            </a:r>
            <a:endParaRPr lang="en-US" altLang="zh-CN" dirty="0"/>
          </a:p>
          <a:p>
            <a:pPr>
              <a:lnSpc>
                <a:spcPct val="130000"/>
              </a:lnSpc>
            </a:pPr>
            <a:r>
              <a:rPr lang="zh-CN" altLang="en-US" dirty="0"/>
              <a:t>两条信号线受到干扰信号相同的办法：将两根线扭在一起的“双绞线”</a:t>
            </a:r>
            <a:endParaRPr lang="en-US" altLang="zh-CN" dirty="0"/>
          </a:p>
          <a:p>
            <a:pPr lvl="1">
              <a:lnSpc>
                <a:spcPct val="130000"/>
              </a:lnSpc>
            </a:pPr>
            <a:r>
              <a:rPr lang="zh-CN" altLang="en-US" dirty="0"/>
              <a:t>电磁学定理：双绞线收到的干扰信号是同相、等幅度的</a:t>
            </a:r>
            <a:endParaRPr lang="en-US" altLang="zh-CN" dirty="0"/>
          </a:p>
          <a:p>
            <a:pPr lvl="1">
              <a:lnSpc>
                <a:spcPct val="130000"/>
              </a:lnSpc>
            </a:pPr>
            <a:r>
              <a:rPr lang="zh-CN" altLang="en-US" dirty="0"/>
              <a:t>差分信号在信号传输中用的比较多，因为抗干扰性强</a:t>
            </a:r>
          </a:p>
        </p:txBody>
      </p:sp>
    </p:spTree>
    <p:extLst>
      <p:ext uri="{BB962C8B-B14F-4D97-AF65-F5344CB8AC3E}">
        <p14:creationId xmlns:p14="http://schemas.microsoft.com/office/powerpoint/2010/main" val="1755152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20090"/>
            <a:ext cx="8672242" cy="592710"/>
          </a:xfrm>
        </p:spPr>
        <p:txBody>
          <a:bodyPr>
            <a:normAutofit/>
          </a:bodyPr>
          <a:lstStyle/>
          <a:p>
            <a:r>
              <a:rPr lang="en-US" altLang="zh-CN" dirty="0"/>
              <a:t>PCIe</a:t>
            </a:r>
            <a:r>
              <a:rPr lang="zh-CN" altLang="en-US" dirty="0"/>
              <a:t>总线协议版本和相应的部分技术指标</a:t>
            </a:r>
            <a:endParaRPr lang="en-US" altLang="zh-CN" dirty="0"/>
          </a:p>
        </p:txBody>
      </p:sp>
      <p:sp>
        <p:nvSpPr>
          <p:cNvPr id="4" name="日期占位符 3">
            <a:extLst>
              <a:ext uri="{FF2B5EF4-FFF2-40B4-BE49-F238E27FC236}">
                <a16:creationId xmlns:a16="http://schemas.microsoft.com/office/drawing/2014/main" id="{236031B4-1E8F-47FF-8CA0-7EB059E9D53C}"/>
              </a:ext>
            </a:extLst>
          </p:cNvPr>
          <p:cNvSpPr>
            <a:spLocks noGrp="1"/>
          </p:cNvSpPr>
          <p:nvPr>
            <p:ph type="dt" sz="half" idx="10"/>
          </p:nvPr>
        </p:nvSpPr>
        <p:spPr/>
        <p:txBody>
          <a:bodyPr/>
          <a:lstStyle/>
          <a:p>
            <a:fld id="{9B3418FE-A382-4154-9C46-D2BBA23C384B}"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C40D745A-9960-42E3-834B-AC25B90F88F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7E274ECB-C568-4C56-8D88-FEB45F5318F6}"/>
              </a:ext>
            </a:extLst>
          </p:cNvPr>
          <p:cNvSpPr>
            <a:spLocks noGrp="1"/>
          </p:cNvSpPr>
          <p:nvPr>
            <p:ph type="sldNum" sz="quarter" idx="12"/>
          </p:nvPr>
        </p:nvSpPr>
        <p:spPr/>
        <p:txBody>
          <a:bodyPr/>
          <a:lstStyle/>
          <a:p>
            <a:fld id="{D2BE3B3C-08EA-47AD-A385-10D430A3A58B}" type="slidenum">
              <a:rPr lang="zh-CN" altLang="en-US" smtClean="0"/>
              <a:pPr/>
              <a:t>29</a:t>
            </a:fld>
            <a:endParaRPr lang="zh-CN" altLang="en-US"/>
          </a:p>
        </p:txBody>
      </p:sp>
      <p:sp>
        <p:nvSpPr>
          <p:cNvPr id="8" name="内容占位符 7">
            <a:extLst>
              <a:ext uri="{FF2B5EF4-FFF2-40B4-BE49-F238E27FC236}">
                <a16:creationId xmlns:a16="http://schemas.microsoft.com/office/drawing/2014/main" id="{5F7DC502-582F-44E2-8B3E-4DA5DEE47497}"/>
              </a:ext>
            </a:extLst>
          </p:cNvPr>
          <p:cNvSpPr>
            <a:spLocks noGrp="1"/>
          </p:cNvSpPr>
          <p:nvPr>
            <p:ph idx="1"/>
          </p:nvPr>
        </p:nvSpPr>
        <p:spPr>
          <a:xfrm>
            <a:off x="291164" y="3656584"/>
            <a:ext cx="8672242" cy="2515615"/>
          </a:xfrm>
        </p:spPr>
        <p:txBody>
          <a:bodyPr>
            <a:normAutofit fontScale="77500" lnSpcReduction="20000"/>
          </a:bodyPr>
          <a:lstStyle/>
          <a:p>
            <a:r>
              <a:rPr lang="en-US" altLang="zh-CN" dirty="0"/>
              <a:t>8b/10b</a:t>
            </a:r>
            <a:r>
              <a:rPr lang="zh-CN" altLang="en-US" dirty="0"/>
              <a:t>编码的特性之一是保证</a:t>
            </a:r>
            <a:r>
              <a:rPr lang="en-US" altLang="zh-CN" dirty="0"/>
              <a:t>DC </a:t>
            </a:r>
            <a:r>
              <a:rPr lang="zh-CN" altLang="en-US" dirty="0"/>
              <a:t>平衡</a:t>
            </a:r>
            <a:endParaRPr lang="en-US" altLang="zh-CN" dirty="0"/>
          </a:p>
          <a:p>
            <a:pPr lvl="1"/>
            <a:r>
              <a:rPr lang="zh-CN" altLang="en-US" dirty="0"/>
              <a:t>采用</a:t>
            </a:r>
            <a:r>
              <a:rPr lang="en-US" altLang="zh-CN" dirty="0"/>
              <a:t>8b/10b</a:t>
            </a:r>
            <a:r>
              <a:rPr lang="zh-CN" altLang="en-US" dirty="0"/>
              <a:t>编码方式，使得发送的</a:t>
            </a:r>
            <a:r>
              <a:rPr lang="en-US" altLang="zh-CN" dirty="0"/>
              <a:t>0</a:t>
            </a:r>
            <a:r>
              <a:rPr lang="zh-CN" altLang="en-US" dirty="0"/>
              <a:t>、</a:t>
            </a:r>
            <a:r>
              <a:rPr lang="en-US" altLang="zh-CN" dirty="0"/>
              <a:t>1</a:t>
            </a:r>
            <a:r>
              <a:rPr lang="zh-CN" altLang="en-US" dirty="0"/>
              <a:t>数量保持基本一致，连续的</a:t>
            </a:r>
            <a:r>
              <a:rPr lang="en-US" altLang="zh-CN" dirty="0"/>
              <a:t>1</a:t>
            </a:r>
            <a:r>
              <a:rPr lang="zh-CN" altLang="en-US" dirty="0"/>
              <a:t>或</a:t>
            </a:r>
            <a:r>
              <a:rPr lang="en-US" altLang="zh-CN" dirty="0"/>
              <a:t>0</a:t>
            </a:r>
            <a:r>
              <a:rPr lang="zh-CN" altLang="en-US" dirty="0"/>
              <a:t>不超过</a:t>
            </a:r>
            <a:r>
              <a:rPr lang="en-US" altLang="zh-CN" dirty="0"/>
              <a:t>5</a:t>
            </a:r>
            <a:r>
              <a:rPr lang="zh-CN" altLang="en-US" dirty="0"/>
              <a:t>位，即每</a:t>
            </a:r>
            <a:r>
              <a:rPr lang="en-US" altLang="zh-CN" dirty="0"/>
              <a:t>5</a:t>
            </a:r>
            <a:r>
              <a:rPr lang="zh-CN" altLang="en-US" dirty="0"/>
              <a:t>个连续的</a:t>
            </a:r>
            <a:r>
              <a:rPr lang="en-US" altLang="zh-CN" dirty="0"/>
              <a:t>1</a:t>
            </a:r>
            <a:r>
              <a:rPr lang="zh-CN" altLang="en-US" dirty="0"/>
              <a:t>或</a:t>
            </a:r>
            <a:r>
              <a:rPr lang="en-US" altLang="zh-CN" dirty="0"/>
              <a:t>0</a:t>
            </a:r>
            <a:r>
              <a:rPr lang="zh-CN" altLang="en-US" dirty="0"/>
              <a:t>后必须插入一位</a:t>
            </a:r>
            <a:r>
              <a:rPr lang="en-US" altLang="zh-CN" dirty="0"/>
              <a:t>0</a:t>
            </a:r>
            <a:r>
              <a:rPr lang="zh-CN" altLang="en-US" dirty="0"/>
              <a:t>或</a:t>
            </a:r>
            <a:r>
              <a:rPr lang="en-US" altLang="zh-CN" dirty="0"/>
              <a:t>1</a:t>
            </a:r>
            <a:r>
              <a:rPr lang="zh-CN" altLang="en-US" dirty="0"/>
              <a:t>，从而保证信号</a:t>
            </a:r>
            <a:r>
              <a:rPr lang="en-US" altLang="zh-CN" dirty="0"/>
              <a:t>DC</a:t>
            </a:r>
            <a:r>
              <a:rPr lang="zh-CN" altLang="en-US" dirty="0"/>
              <a:t>平衡</a:t>
            </a:r>
            <a:endParaRPr lang="en-US" altLang="zh-CN" dirty="0"/>
          </a:p>
          <a:p>
            <a:r>
              <a:rPr lang="en-US" altLang="zh-CN" dirty="0"/>
              <a:t>128b/130b</a:t>
            </a:r>
            <a:r>
              <a:rPr lang="zh-CN" altLang="en-US" dirty="0"/>
              <a:t>编码是在</a:t>
            </a:r>
            <a:r>
              <a:rPr lang="en-US" altLang="zh-CN" dirty="0"/>
              <a:t>128 bit</a:t>
            </a:r>
            <a:r>
              <a:rPr lang="zh-CN" altLang="en-US" dirty="0"/>
              <a:t>的</a:t>
            </a:r>
            <a:r>
              <a:rPr lang="en-US" altLang="zh-CN" dirty="0"/>
              <a:t>Payload</a:t>
            </a:r>
            <a:r>
              <a:rPr lang="zh-CN" altLang="en-US" dirty="0"/>
              <a:t>前面加上了</a:t>
            </a:r>
            <a:r>
              <a:rPr lang="en-US" altLang="zh-CN" dirty="0"/>
              <a:t>2 bit</a:t>
            </a:r>
            <a:r>
              <a:rPr lang="zh-CN" altLang="en-US" dirty="0"/>
              <a:t>的同步头</a:t>
            </a:r>
          </a:p>
        </p:txBody>
      </p:sp>
      <p:pic>
        <p:nvPicPr>
          <p:cNvPr id="3" name="图片 2">
            <a:extLst>
              <a:ext uri="{FF2B5EF4-FFF2-40B4-BE49-F238E27FC236}">
                <a16:creationId xmlns:a16="http://schemas.microsoft.com/office/drawing/2014/main" id="{7F927C59-EE8A-4227-B067-9AA313B47E0B}"/>
              </a:ext>
            </a:extLst>
          </p:cNvPr>
          <p:cNvPicPr>
            <a:picLocks noChangeAspect="1"/>
          </p:cNvPicPr>
          <p:nvPr/>
        </p:nvPicPr>
        <p:blipFill>
          <a:blip r:embed="rId2"/>
          <a:stretch>
            <a:fillRect/>
          </a:stretch>
        </p:blipFill>
        <p:spPr>
          <a:xfrm>
            <a:off x="81556" y="1101475"/>
            <a:ext cx="8590686" cy="2327525"/>
          </a:xfrm>
          <a:prstGeom prst="rect">
            <a:avLst/>
          </a:prstGeom>
        </p:spPr>
      </p:pic>
    </p:spTree>
    <p:extLst>
      <p:ext uri="{BB962C8B-B14F-4D97-AF65-F5344CB8AC3E}">
        <p14:creationId xmlns:p14="http://schemas.microsoft.com/office/powerpoint/2010/main" val="2417998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 </a:t>
            </a:r>
            <a:r>
              <a:rPr lang="zh-CN" altLang="en-US"/>
              <a:t>系统总线概述</a:t>
            </a:r>
            <a:endParaRPr lang="zh-CN" altLang="en-US" dirty="0"/>
          </a:p>
        </p:txBody>
      </p:sp>
      <p:sp>
        <p:nvSpPr>
          <p:cNvPr id="3" name="内容占位符 2"/>
          <p:cNvSpPr>
            <a:spLocks noGrp="1"/>
          </p:cNvSpPr>
          <p:nvPr>
            <p:ph idx="1"/>
          </p:nvPr>
        </p:nvSpPr>
        <p:spPr/>
        <p:txBody>
          <a:bodyPr/>
          <a:lstStyle/>
          <a:p>
            <a:r>
              <a:rPr lang="zh-CN" altLang="en-US" dirty="0"/>
              <a:t>总线的定义：一种描述电子信号传输线路的物理结构形式，是一组信号线（电线）的集合</a:t>
            </a:r>
            <a:endParaRPr lang="en-US" altLang="zh-CN" dirty="0"/>
          </a:p>
          <a:p>
            <a:pPr lvl="1"/>
            <a:r>
              <a:rPr lang="zh-CN" altLang="en-US" dirty="0"/>
              <a:t>一组信息传输的信号线</a:t>
            </a:r>
            <a:endParaRPr lang="en-US" altLang="zh-CN" dirty="0"/>
          </a:p>
          <a:p>
            <a:pPr lvl="1"/>
            <a:r>
              <a:rPr lang="zh-CN" altLang="en-US" dirty="0"/>
              <a:t>总线协议</a:t>
            </a:r>
          </a:p>
        </p:txBody>
      </p:sp>
      <p:sp>
        <p:nvSpPr>
          <p:cNvPr id="4" name="日期占位符 3">
            <a:extLst>
              <a:ext uri="{FF2B5EF4-FFF2-40B4-BE49-F238E27FC236}">
                <a16:creationId xmlns:a16="http://schemas.microsoft.com/office/drawing/2014/main" id="{5CBCCE31-F9EE-4593-A268-93018B04FF65}"/>
              </a:ext>
            </a:extLst>
          </p:cNvPr>
          <p:cNvSpPr>
            <a:spLocks noGrp="1"/>
          </p:cNvSpPr>
          <p:nvPr>
            <p:ph type="dt" sz="half" idx="10"/>
          </p:nvPr>
        </p:nvSpPr>
        <p:spPr/>
        <p:txBody>
          <a:bodyPr/>
          <a:lstStyle/>
          <a:p>
            <a:fld id="{05F3EE61-0E3D-4D72-88D3-F7537E861086}"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5C2DEAD2-BA07-49F1-8A15-91AB3AA1C9FE}"/>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D80E7CEF-C6D9-4989-9C42-54A2BB10B8EF}"/>
              </a:ext>
            </a:extLst>
          </p:cNvPr>
          <p:cNvSpPr>
            <a:spLocks noGrp="1"/>
          </p:cNvSpPr>
          <p:nvPr>
            <p:ph type="sldNum" sz="quarter" idx="12"/>
          </p:nvPr>
        </p:nvSpPr>
        <p:spPr/>
        <p:txBody>
          <a:bodyPr/>
          <a:lstStyle/>
          <a:p>
            <a:fld id="{D2BE3B3C-08EA-47AD-A385-10D430A3A58B}" type="slidenum">
              <a:rPr lang="zh-CN" altLang="en-US" smtClean="0"/>
              <a:pPr/>
              <a:t>3</a:t>
            </a:fld>
            <a:endParaRPr lang="zh-CN" altLang="en-US"/>
          </a:p>
        </p:txBody>
      </p:sp>
    </p:spTree>
    <p:extLst>
      <p:ext uri="{BB962C8B-B14F-4D97-AF65-F5344CB8AC3E}">
        <p14:creationId xmlns:p14="http://schemas.microsoft.com/office/powerpoint/2010/main" val="806446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a:t>
            </a:r>
            <a:r>
              <a:rPr lang="zh-CN" altLang="en-US" dirty="0"/>
              <a:t>总线 </a:t>
            </a:r>
            <a:r>
              <a:rPr lang="en-US" altLang="zh-CN" dirty="0"/>
              <a:t>-Controller Area Network</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t>德国</a:t>
            </a:r>
            <a:r>
              <a:rPr lang="en-US" altLang="zh-CN" dirty="0"/>
              <a:t>Bosch</a:t>
            </a:r>
            <a:r>
              <a:rPr lang="zh-CN" altLang="en-US" dirty="0"/>
              <a:t>公司开发的，后来成为国际标准</a:t>
            </a:r>
            <a:r>
              <a:rPr lang="en-US" altLang="zh-CN" dirty="0"/>
              <a:t>ISO11898</a:t>
            </a:r>
            <a:r>
              <a:rPr lang="zh-CN" altLang="en-US" dirty="0"/>
              <a:t>和</a:t>
            </a:r>
            <a:r>
              <a:rPr lang="en-US" altLang="zh-CN" dirty="0"/>
              <a:t>ISO11519</a:t>
            </a:r>
            <a:r>
              <a:rPr lang="zh-CN" altLang="en-US" dirty="0"/>
              <a:t>，是应用最广泛的现场总线之一 </a:t>
            </a:r>
            <a:endParaRPr lang="en-US" altLang="zh-CN" dirty="0"/>
          </a:p>
          <a:p>
            <a:r>
              <a:rPr lang="en-US" altLang="zh-CN" dirty="0"/>
              <a:t>CAN</a:t>
            </a:r>
            <a:r>
              <a:rPr lang="zh-CN" altLang="en-US" dirty="0"/>
              <a:t>总线协议是汽车计算机控制系统和嵌入式工业控制局域网的标准总线协议</a:t>
            </a:r>
            <a:endParaRPr lang="en-US" altLang="zh-CN" dirty="0"/>
          </a:p>
          <a:p>
            <a:r>
              <a:rPr lang="en-US" altLang="zh-CN" dirty="0"/>
              <a:t>CAN </a:t>
            </a:r>
            <a:r>
              <a:rPr lang="zh-CN" altLang="en-US" dirty="0"/>
              <a:t>总线定义了物理层、数据链路层模型结构</a:t>
            </a:r>
            <a:endParaRPr lang="en-US" altLang="zh-CN" dirty="0"/>
          </a:p>
          <a:p>
            <a:r>
              <a:rPr lang="zh-CN" altLang="en-US" dirty="0"/>
              <a:t>基于消息的异步通信，利用一对</a:t>
            </a:r>
            <a:r>
              <a:rPr lang="zh-CN" altLang="en-US" dirty="0">
                <a:solidFill>
                  <a:srgbClr val="FF0000"/>
                </a:solidFill>
              </a:rPr>
              <a:t>差分信号</a:t>
            </a:r>
            <a:r>
              <a:rPr lang="zh-CN" altLang="en-US" dirty="0"/>
              <a:t>线减少设备通信线束中连接线的数量</a:t>
            </a:r>
            <a:endParaRPr lang="en-US" altLang="zh-CN" dirty="0"/>
          </a:p>
          <a:p>
            <a:r>
              <a:rPr lang="zh-CN" altLang="en-US" dirty="0"/>
              <a:t>可以点对点、一点对多点、或全局广播等方式的传送接收数据</a:t>
            </a:r>
          </a:p>
        </p:txBody>
      </p:sp>
      <p:sp>
        <p:nvSpPr>
          <p:cNvPr id="4" name="日期占位符 3">
            <a:extLst>
              <a:ext uri="{FF2B5EF4-FFF2-40B4-BE49-F238E27FC236}">
                <a16:creationId xmlns:a16="http://schemas.microsoft.com/office/drawing/2014/main" id="{13CDA926-0252-40D7-90C1-3A0EAE7B8F26}"/>
              </a:ext>
            </a:extLst>
          </p:cNvPr>
          <p:cNvSpPr>
            <a:spLocks noGrp="1"/>
          </p:cNvSpPr>
          <p:nvPr>
            <p:ph type="dt" sz="half" idx="10"/>
          </p:nvPr>
        </p:nvSpPr>
        <p:spPr/>
        <p:txBody>
          <a:bodyPr/>
          <a:lstStyle/>
          <a:p>
            <a:fld id="{C146B940-7DE1-407A-8725-5DB1EC1EC4B0}"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862533C9-0F7E-49C7-9A03-0335FCBE50B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7EE94A32-7C75-4FD2-8B5A-9C10B542FFFC}"/>
              </a:ext>
            </a:extLst>
          </p:cNvPr>
          <p:cNvSpPr>
            <a:spLocks noGrp="1"/>
          </p:cNvSpPr>
          <p:nvPr>
            <p:ph type="sldNum" sz="quarter" idx="12"/>
          </p:nvPr>
        </p:nvSpPr>
        <p:spPr/>
        <p:txBody>
          <a:bodyPr/>
          <a:lstStyle/>
          <a:p>
            <a:fld id="{D2BE3B3C-08EA-47AD-A385-10D430A3A58B}" type="slidenum">
              <a:rPr lang="zh-CN" altLang="en-US" smtClean="0"/>
              <a:pPr/>
              <a:t>30</a:t>
            </a:fld>
            <a:endParaRPr lang="zh-CN" altLang="en-US"/>
          </a:p>
        </p:txBody>
      </p:sp>
    </p:spTree>
    <p:extLst>
      <p:ext uri="{BB962C8B-B14F-4D97-AF65-F5344CB8AC3E}">
        <p14:creationId xmlns:p14="http://schemas.microsoft.com/office/powerpoint/2010/main" val="733592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CAN</a:t>
            </a:r>
            <a:r>
              <a:rPr lang="zh-CN" altLang="en-US"/>
              <a:t>总线的特点</a:t>
            </a:r>
            <a:endParaRPr lang="zh-CN" altLang="en-US" dirty="0"/>
          </a:p>
        </p:txBody>
      </p:sp>
      <p:sp>
        <p:nvSpPr>
          <p:cNvPr id="3" name="内容占位符 2"/>
          <p:cNvSpPr>
            <a:spLocks noGrp="1"/>
          </p:cNvSpPr>
          <p:nvPr>
            <p:ph idx="1"/>
          </p:nvPr>
        </p:nvSpPr>
        <p:spPr/>
        <p:txBody>
          <a:bodyPr>
            <a:normAutofit/>
          </a:bodyPr>
          <a:lstStyle/>
          <a:p>
            <a:r>
              <a:rPr lang="zh-CN" altLang="en-US" sz="3000" dirty="0"/>
              <a:t>采用多主控器的串行总线标准</a:t>
            </a:r>
            <a:endParaRPr lang="en-US" altLang="zh-CN" sz="3000" dirty="0"/>
          </a:p>
          <a:p>
            <a:r>
              <a:rPr lang="en-US" altLang="zh-CN" sz="3000" dirty="0"/>
              <a:t>CAN </a:t>
            </a:r>
            <a:r>
              <a:rPr lang="zh-CN" altLang="en-US" sz="3000" dirty="0"/>
              <a:t>信号由 </a:t>
            </a:r>
            <a:r>
              <a:rPr lang="en-US" altLang="zh-CN" sz="3000" dirty="0"/>
              <a:t>CAN_H </a:t>
            </a:r>
            <a:r>
              <a:rPr lang="zh-CN" altLang="en-US" sz="3000" dirty="0"/>
              <a:t>和 </a:t>
            </a:r>
            <a:r>
              <a:rPr lang="en-US" altLang="zh-CN" sz="3000" dirty="0"/>
              <a:t>CAN_L </a:t>
            </a:r>
            <a:r>
              <a:rPr lang="zh-CN" altLang="en-US" sz="3000" dirty="0"/>
              <a:t>双绞线构成</a:t>
            </a:r>
            <a:endParaRPr lang="en-US" altLang="zh-CN" sz="3000" dirty="0"/>
          </a:p>
          <a:p>
            <a:r>
              <a:rPr lang="zh-CN" altLang="en-US" sz="3000" dirty="0"/>
              <a:t>物理层可采用闭环或开环总线构成</a:t>
            </a:r>
            <a:endParaRPr lang="en-US" altLang="zh-CN" sz="3000" dirty="0"/>
          </a:p>
          <a:p>
            <a:pPr lvl="1"/>
            <a:r>
              <a:rPr lang="zh-CN" altLang="en-US" sz="2600" dirty="0"/>
              <a:t>闭环结构</a:t>
            </a:r>
            <a:endParaRPr lang="en-US" altLang="zh-CN" sz="2600" dirty="0"/>
          </a:p>
          <a:p>
            <a:pPr lvl="2"/>
            <a:r>
              <a:rPr lang="zh-CN" altLang="en-US" sz="2600" dirty="0"/>
              <a:t>遵循</a:t>
            </a:r>
            <a:r>
              <a:rPr lang="en-US" altLang="zh-CN" sz="2600" dirty="0"/>
              <a:t>ISO11898</a:t>
            </a:r>
            <a:r>
              <a:rPr lang="zh-CN" altLang="en-US" sz="2600" dirty="0"/>
              <a:t>标准，高速短距离网络，总线最大长度为</a:t>
            </a:r>
            <a:r>
              <a:rPr lang="en-US" altLang="zh-CN" sz="2600" dirty="0"/>
              <a:t>40m</a:t>
            </a:r>
            <a:r>
              <a:rPr lang="zh-CN" altLang="en-US" sz="2600" dirty="0"/>
              <a:t>，通信速度最高为</a:t>
            </a:r>
            <a:r>
              <a:rPr lang="en-US" altLang="zh-CN" sz="2600" dirty="0"/>
              <a:t>1Mbps</a:t>
            </a:r>
          </a:p>
          <a:p>
            <a:pPr lvl="2"/>
            <a:r>
              <a:rPr lang="zh-CN" altLang="en-US" sz="2600" dirty="0"/>
              <a:t>在 </a:t>
            </a:r>
            <a:r>
              <a:rPr lang="en-US" altLang="zh-CN" sz="2600" dirty="0"/>
              <a:t>CAN_H </a:t>
            </a:r>
            <a:r>
              <a:rPr lang="zh-CN" altLang="en-US" sz="2600" dirty="0"/>
              <a:t>和 </a:t>
            </a:r>
            <a:r>
              <a:rPr lang="en-US" altLang="zh-CN" sz="2600" dirty="0"/>
              <a:t>CAN_L </a:t>
            </a:r>
            <a:r>
              <a:rPr lang="zh-CN" altLang="en-US" sz="2600" dirty="0"/>
              <a:t>间连接值为 </a:t>
            </a:r>
            <a:r>
              <a:rPr lang="en-US" altLang="zh-CN" sz="2600" dirty="0"/>
              <a:t>120</a:t>
            </a:r>
            <a:r>
              <a:rPr lang="el-GR" altLang="zh-CN" sz="2600" dirty="0"/>
              <a:t>Ω </a:t>
            </a:r>
            <a:r>
              <a:rPr lang="zh-CN" altLang="en-US" sz="2600" dirty="0"/>
              <a:t>的终端匹配电阻</a:t>
            </a:r>
            <a:endParaRPr lang="en-US" altLang="zh-CN" dirty="0"/>
          </a:p>
        </p:txBody>
      </p:sp>
      <p:sp>
        <p:nvSpPr>
          <p:cNvPr id="5" name="日期占位符 4">
            <a:extLst>
              <a:ext uri="{FF2B5EF4-FFF2-40B4-BE49-F238E27FC236}">
                <a16:creationId xmlns:a16="http://schemas.microsoft.com/office/drawing/2014/main" id="{1CCC9695-0352-41AF-9D49-8BE6BFB3F738}"/>
              </a:ext>
            </a:extLst>
          </p:cNvPr>
          <p:cNvSpPr>
            <a:spLocks noGrp="1"/>
          </p:cNvSpPr>
          <p:nvPr>
            <p:ph type="dt" sz="half" idx="10"/>
          </p:nvPr>
        </p:nvSpPr>
        <p:spPr/>
        <p:txBody>
          <a:bodyPr/>
          <a:lstStyle/>
          <a:p>
            <a:fld id="{A822C4E8-206D-4276-ACF2-1ED8E82F9551}"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351EB3DD-CFEC-4176-A99E-2B5819ACE0F3}"/>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049977B-6C32-4F14-BC2D-1729DE6731FA}"/>
              </a:ext>
            </a:extLst>
          </p:cNvPr>
          <p:cNvSpPr>
            <a:spLocks noGrp="1"/>
          </p:cNvSpPr>
          <p:nvPr>
            <p:ph type="sldNum" sz="quarter" idx="12"/>
          </p:nvPr>
        </p:nvSpPr>
        <p:spPr/>
        <p:txBody>
          <a:bodyPr/>
          <a:lstStyle/>
          <a:p>
            <a:fld id="{D2BE3B3C-08EA-47AD-A385-10D430A3A58B}" type="slidenum">
              <a:rPr lang="zh-CN" altLang="en-US" smtClean="0"/>
              <a:pPr/>
              <a:t>31</a:t>
            </a:fld>
            <a:endParaRPr lang="zh-CN" altLang="en-US"/>
          </a:p>
        </p:txBody>
      </p:sp>
    </p:spTree>
    <p:extLst>
      <p:ext uri="{BB962C8B-B14F-4D97-AF65-F5344CB8AC3E}">
        <p14:creationId xmlns:p14="http://schemas.microsoft.com/office/powerpoint/2010/main" val="2176969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CAN</a:t>
            </a:r>
            <a:r>
              <a:rPr lang="zh-CN" altLang="en-US" dirty="0"/>
              <a:t>总线闭环结构</a:t>
            </a:r>
          </a:p>
        </p:txBody>
      </p:sp>
      <p:sp>
        <p:nvSpPr>
          <p:cNvPr id="5" name="日期占位符 4">
            <a:extLst>
              <a:ext uri="{FF2B5EF4-FFF2-40B4-BE49-F238E27FC236}">
                <a16:creationId xmlns:a16="http://schemas.microsoft.com/office/drawing/2014/main" id="{1CCC9695-0352-41AF-9D49-8BE6BFB3F738}"/>
              </a:ext>
            </a:extLst>
          </p:cNvPr>
          <p:cNvSpPr>
            <a:spLocks noGrp="1"/>
          </p:cNvSpPr>
          <p:nvPr>
            <p:ph type="dt" sz="half" idx="10"/>
          </p:nvPr>
        </p:nvSpPr>
        <p:spPr/>
        <p:txBody>
          <a:bodyPr/>
          <a:lstStyle/>
          <a:p>
            <a:fld id="{A822C4E8-206D-4276-ACF2-1ED8E82F9551}"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351EB3DD-CFEC-4176-A99E-2B5819ACE0F3}"/>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049977B-6C32-4F14-BC2D-1729DE6731FA}"/>
              </a:ext>
            </a:extLst>
          </p:cNvPr>
          <p:cNvSpPr>
            <a:spLocks noGrp="1"/>
          </p:cNvSpPr>
          <p:nvPr>
            <p:ph type="sldNum" sz="quarter" idx="12"/>
          </p:nvPr>
        </p:nvSpPr>
        <p:spPr/>
        <p:txBody>
          <a:bodyPr/>
          <a:lstStyle/>
          <a:p>
            <a:fld id="{D2BE3B3C-08EA-47AD-A385-10D430A3A58B}" type="slidenum">
              <a:rPr lang="zh-CN" altLang="en-US" smtClean="0"/>
              <a:pPr/>
              <a:t>32</a:t>
            </a:fld>
            <a:endParaRPr lang="zh-CN" altLang="en-US"/>
          </a:p>
        </p:txBody>
      </p:sp>
      <p:pic>
        <p:nvPicPr>
          <p:cNvPr id="10" name="图片 9">
            <a:extLst>
              <a:ext uri="{FF2B5EF4-FFF2-40B4-BE49-F238E27FC236}">
                <a16:creationId xmlns:a16="http://schemas.microsoft.com/office/drawing/2014/main" id="{3EEDF0CE-56A9-4B7F-B380-1CDC3F854942}"/>
              </a:ext>
            </a:extLst>
          </p:cNvPr>
          <p:cNvPicPr>
            <a:picLocks noChangeAspect="1"/>
          </p:cNvPicPr>
          <p:nvPr/>
        </p:nvPicPr>
        <p:blipFill>
          <a:blip r:embed="rId2"/>
          <a:stretch>
            <a:fillRect/>
          </a:stretch>
        </p:blipFill>
        <p:spPr>
          <a:xfrm>
            <a:off x="106273" y="1929003"/>
            <a:ext cx="8931453" cy="3175433"/>
          </a:xfrm>
          <a:prstGeom prst="rect">
            <a:avLst/>
          </a:prstGeom>
        </p:spPr>
      </p:pic>
    </p:spTree>
    <p:extLst>
      <p:ext uri="{BB962C8B-B14F-4D97-AF65-F5344CB8AC3E}">
        <p14:creationId xmlns:p14="http://schemas.microsoft.com/office/powerpoint/2010/main" val="913698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CAN</a:t>
            </a:r>
            <a:r>
              <a:rPr lang="zh-CN" altLang="en-US"/>
              <a:t>总线的特点</a:t>
            </a:r>
            <a:endParaRPr lang="zh-CN" altLang="en-US" dirty="0"/>
          </a:p>
        </p:txBody>
      </p:sp>
      <p:sp>
        <p:nvSpPr>
          <p:cNvPr id="3" name="内容占位符 2"/>
          <p:cNvSpPr>
            <a:spLocks noGrp="1"/>
          </p:cNvSpPr>
          <p:nvPr>
            <p:ph idx="1"/>
          </p:nvPr>
        </p:nvSpPr>
        <p:spPr/>
        <p:txBody>
          <a:bodyPr>
            <a:normAutofit/>
          </a:bodyPr>
          <a:lstStyle/>
          <a:p>
            <a:r>
              <a:rPr lang="zh-CN" altLang="en-US" dirty="0"/>
              <a:t>物理层可采用闭环或开环总线构成</a:t>
            </a:r>
            <a:endParaRPr lang="en-US" altLang="zh-CN" dirty="0"/>
          </a:p>
          <a:p>
            <a:pPr lvl="1"/>
            <a:r>
              <a:rPr lang="zh-CN" altLang="en-US" dirty="0"/>
              <a:t>闭环结构</a:t>
            </a:r>
            <a:endParaRPr lang="en-US" altLang="zh-CN" dirty="0"/>
          </a:p>
          <a:p>
            <a:pPr lvl="1"/>
            <a:r>
              <a:rPr lang="zh-CN" altLang="en-US" dirty="0"/>
              <a:t>开环结构</a:t>
            </a:r>
            <a:endParaRPr lang="en-US" altLang="zh-CN" dirty="0"/>
          </a:p>
          <a:p>
            <a:pPr lvl="2"/>
            <a:r>
              <a:rPr lang="zh-CN" altLang="en-US" dirty="0"/>
              <a:t>遵循</a:t>
            </a:r>
            <a:r>
              <a:rPr lang="en-US" altLang="zh-CN" dirty="0"/>
              <a:t>ISO11519-2</a:t>
            </a:r>
            <a:r>
              <a:rPr lang="zh-CN" altLang="en-US" dirty="0"/>
              <a:t>标准，低速远距离网络，最大传输距离为</a:t>
            </a:r>
            <a:r>
              <a:rPr lang="en-US" altLang="zh-CN" dirty="0"/>
              <a:t>1km</a:t>
            </a:r>
            <a:r>
              <a:rPr lang="zh-CN" altLang="en-US" dirty="0"/>
              <a:t>，最高通信速率为</a:t>
            </a:r>
            <a:r>
              <a:rPr lang="en-US" altLang="zh-CN" dirty="0"/>
              <a:t>125kb/s</a:t>
            </a:r>
          </a:p>
          <a:p>
            <a:pPr lvl="2"/>
            <a:r>
              <a:rPr lang="zh-CN" altLang="en-US" dirty="0"/>
              <a:t>两根信号线是独立的、不形成闭环</a:t>
            </a:r>
            <a:endParaRPr lang="en-US" altLang="zh-CN" dirty="0"/>
          </a:p>
          <a:p>
            <a:pPr lvl="2"/>
            <a:r>
              <a:rPr lang="zh-CN" altLang="en-US" dirty="0"/>
              <a:t>系统要求每根总线上各串联有一个 </a:t>
            </a:r>
            <a:r>
              <a:rPr lang="en-US" altLang="zh-CN" dirty="0"/>
              <a:t>2.2kΩ </a:t>
            </a:r>
            <a:r>
              <a:rPr lang="zh-CN" altLang="en-US" dirty="0"/>
              <a:t>的电阻</a:t>
            </a:r>
            <a:endParaRPr lang="en-US" altLang="zh-CN" dirty="0"/>
          </a:p>
        </p:txBody>
      </p:sp>
      <p:sp>
        <p:nvSpPr>
          <p:cNvPr id="5" name="日期占位符 4">
            <a:extLst>
              <a:ext uri="{FF2B5EF4-FFF2-40B4-BE49-F238E27FC236}">
                <a16:creationId xmlns:a16="http://schemas.microsoft.com/office/drawing/2014/main" id="{1CCC9695-0352-41AF-9D49-8BE6BFB3F738}"/>
              </a:ext>
            </a:extLst>
          </p:cNvPr>
          <p:cNvSpPr>
            <a:spLocks noGrp="1"/>
          </p:cNvSpPr>
          <p:nvPr>
            <p:ph type="dt" sz="half" idx="10"/>
          </p:nvPr>
        </p:nvSpPr>
        <p:spPr/>
        <p:txBody>
          <a:bodyPr/>
          <a:lstStyle/>
          <a:p>
            <a:fld id="{A822C4E8-206D-4276-ACF2-1ED8E82F9551}"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351EB3DD-CFEC-4176-A99E-2B5819ACE0F3}"/>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049977B-6C32-4F14-BC2D-1729DE6731FA}"/>
              </a:ext>
            </a:extLst>
          </p:cNvPr>
          <p:cNvSpPr>
            <a:spLocks noGrp="1"/>
          </p:cNvSpPr>
          <p:nvPr>
            <p:ph type="sldNum" sz="quarter" idx="12"/>
          </p:nvPr>
        </p:nvSpPr>
        <p:spPr/>
        <p:txBody>
          <a:bodyPr/>
          <a:lstStyle/>
          <a:p>
            <a:fld id="{D2BE3B3C-08EA-47AD-A385-10D430A3A58B}" type="slidenum">
              <a:rPr lang="zh-CN" altLang="en-US" smtClean="0"/>
              <a:pPr/>
              <a:t>33</a:t>
            </a:fld>
            <a:endParaRPr lang="zh-CN" altLang="en-US"/>
          </a:p>
        </p:txBody>
      </p:sp>
    </p:spTree>
    <p:extLst>
      <p:ext uri="{BB962C8B-B14F-4D97-AF65-F5344CB8AC3E}">
        <p14:creationId xmlns:p14="http://schemas.microsoft.com/office/powerpoint/2010/main" val="884964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CAN</a:t>
            </a:r>
            <a:r>
              <a:rPr lang="zh-CN" altLang="en-US" dirty="0"/>
              <a:t>总线开环结构</a:t>
            </a:r>
          </a:p>
        </p:txBody>
      </p:sp>
      <p:sp>
        <p:nvSpPr>
          <p:cNvPr id="5" name="日期占位符 4">
            <a:extLst>
              <a:ext uri="{FF2B5EF4-FFF2-40B4-BE49-F238E27FC236}">
                <a16:creationId xmlns:a16="http://schemas.microsoft.com/office/drawing/2014/main" id="{1CCC9695-0352-41AF-9D49-8BE6BFB3F738}"/>
              </a:ext>
            </a:extLst>
          </p:cNvPr>
          <p:cNvSpPr>
            <a:spLocks noGrp="1"/>
          </p:cNvSpPr>
          <p:nvPr>
            <p:ph type="dt" sz="half" idx="10"/>
          </p:nvPr>
        </p:nvSpPr>
        <p:spPr/>
        <p:txBody>
          <a:bodyPr/>
          <a:lstStyle/>
          <a:p>
            <a:fld id="{A822C4E8-206D-4276-ACF2-1ED8E82F9551}"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351EB3DD-CFEC-4176-A99E-2B5819ACE0F3}"/>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049977B-6C32-4F14-BC2D-1729DE6731FA}"/>
              </a:ext>
            </a:extLst>
          </p:cNvPr>
          <p:cNvSpPr>
            <a:spLocks noGrp="1"/>
          </p:cNvSpPr>
          <p:nvPr>
            <p:ph type="sldNum" sz="quarter" idx="12"/>
          </p:nvPr>
        </p:nvSpPr>
        <p:spPr/>
        <p:txBody>
          <a:bodyPr/>
          <a:lstStyle/>
          <a:p>
            <a:fld id="{D2BE3B3C-08EA-47AD-A385-10D430A3A58B}" type="slidenum">
              <a:rPr lang="zh-CN" altLang="en-US" smtClean="0"/>
              <a:pPr/>
              <a:t>34</a:t>
            </a:fld>
            <a:endParaRPr lang="zh-CN" altLang="en-US"/>
          </a:p>
        </p:txBody>
      </p:sp>
      <p:pic>
        <p:nvPicPr>
          <p:cNvPr id="11" name="图片 10">
            <a:extLst>
              <a:ext uri="{FF2B5EF4-FFF2-40B4-BE49-F238E27FC236}">
                <a16:creationId xmlns:a16="http://schemas.microsoft.com/office/drawing/2014/main" id="{E342CC8E-8E74-403D-8B2D-46BA04AC193A}"/>
              </a:ext>
            </a:extLst>
          </p:cNvPr>
          <p:cNvPicPr>
            <a:picLocks noChangeAspect="1"/>
          </p:cNvPicPr>
          <p:nvPr/>
        </p:nvPicPr>
        <p:blipFill>
          <a:blip r:embed="rId2"/>
          <a:stretch>
            <a:fillRect/>
          </a:stretch>
        </p:blipFill>
        <p:spPr>
          <a:xfrm>
            <a:off x="130215" y="1800064"/>
            <a:ext cx="8783689" cy="3755784"/>
          </a:xfrm>
          <a:prstGeom prst="rect">
            <a:avLst/>
          </a:prstGeom>
        </p:spPr>
      </p:pic>
    </p:spTree>
    <p:extLst>
      <p:ext uri="{BB962C8B-B14F-4D97-AF65-F5344CB8AC3E}">
        <p14:creationId xmlns:p14="http://schemas.microsoft.com/office/powerpoint/2010/main" val="281930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CAN</a:t>
            </a:r>
            <a:r>
              <a:rPr lang="zh-CN" altLang="en-US"/>
              <a:t>总线收发器</a:t>
            </a:r>
            <a:endParaRPr lang="zh-CN" altLang="en-US" dirty="0"/>
          </a:p>
        </p:txBody>
      </p:sp>
      <p:sp>
        <p:nvSpPr>
          <p:cNvPr id="3" name="内容占位符 2"/>
          <p:cNvSpPr>
            <a:spLocks noGrp="1"/>
          </p:cNvSpPr>
          <p:nvPr>
            <p:ph idx="1"/>
          </p:nvPr>
        </p:nvSpPr>
        <p:spPr/>
        <p:txBody>
          <a:bodyPr>
            <a:normAutofit/>
          </a:bodyPr>
          <a:lstStyle/>
          <a:p>
            <a:r>
              <a:rPr lang="en-US" altLang="zh-CN" dirty="0"/>
              <a:t>CAN </a:t>
            </a:r>
            <a:r>
              <a:rPr lang="zh-CN" altLang="en-US" dirty="0"/>
              <a:t>设备是通过 </a:t>
            </a:r>
            <a:r>
              <a:rPr lang="en-US" altLang="zh-CN" dirty="0"/>
              <a:t>CAN </a:t>
            </a:r>
            <a:r>
              <a:rPr lang="zh-CN" altLang="en-US" dirty="0"/>
              <a:t>收发器来连接的</a:t>
            </a:r>
            <a:endParaRPr lang="en-US" altLang="zh-CN" dirty="0"/>
          </a:p>
          <a:p>
            <a:r>
              <a:rPr lang="zh-CN" altLang="en-US" dirty="0"/>
              <a:t>负责</a:t>
            </a:r>
            <a:r>
              <a:rPr lang="en-US" altLang="zh-CN" dirty="0"/>
              <a:t>TTL</a:t>
            </a:r>
            <a:r>
              <a:rPr lang="zh-CN" altLang="en-US" dirty="0"/>
              <a:t>逻辑电平和差分信号电平之间的转换</a:t>
            </a:r>
            <a:endParaRPr lang="en-US" altLang="zh-CN" dirty="0"/>
          </a:p>
          <a:p>
            <a:pPr lvl="1"/>
            <a:r>
              <a:rPr lang="en-US" altLang="zh-CN" dirty="0"/>
              <a:t>CAN</a:t>
            </a:r>
            <a:r>
              <a:rPr lang="zh-CN" altLang="en-US" dirty="0"/>
              <a:t>控制芯片输出</a:t>
            </a:r>
            <a:r>
              <a:rPr lang="en-US" altLang="zh-CN" dirty="0"/>
              <a:t>TTL</a:t>
            </a:r>
            <a:r>
              <a:rPr lang="zh-CN" altLang="en-US" dirty="0"/>
              <a:t>逻辑电平到</a:t>
            </a:r>
            <a:r>
              <a:rPr lang="en-US" altLang="zh-CN" dirty="0"/>
              <a:t>CAN</a:t>
            </a:r>
            <a:r>
              <a:rPr lang="zh-CN" altLang="en-US" dirty="0"/>
              <a:t>收发器</a:t>
            </a:r>
            <a:endParaRPr lang="en-US" altLang="zh-CN" dirty="0"/>
          </a:p>
          <a:p>
            <a:pPr lvl="1"/>
            <a:r>
              <a:rPr lang="en-US" altLang="zh-CN" dirty="0"/>
              <a:t>CAN</a:t>
            </a:r>
            <a:r>
              <a:rPr lang="zh-CN" altLang="en-US" dirty="0"/>
              <a:t>收发器通过内部将</a:t>
            </a:r>
            <a:r>
              <a:rPr lang="en-US" altLang="zh-CN" dirty="0"/>
              <a:t>TTL</a:t>
            </a:r>
            <a:r>
              <a:rPr lang="zh-CN" altLang="en-US" dirty="0"/>
              <a:t>逻辑电平转换为差分信号输出到</a:t>
            </a:r>
            <a:r>
              <a:rPr lang="en-US" altLang="zh-CN" dirty="0"/>
              <a:t>CAN</a:t>
            </a:r>
            <a:r>
              <a:rPr lang="zh-CN" altLang="en-US" dirty="0"/>
              <a:t>总线上</a:t>
            </a:r>
            <a:endParaRPr lang="en-US" altLang="zh-CN" dirty="0"/>
          </a:p>
          <a:p>
            <a:r>
              <a:rPr lang="en-US" altLang="zh-CN" sz="2800" dirty="0"/>
              <a:t>TTL</a:t>
            </a:r>
            <a:r>
              <a:rPr lang="zh-CN" altLang="en-US" sz="2800" dirty="0"/>
              <a:t>电平信号：</a:t>
            </a:r>
            <a:r>
              <a:rPr lang="en-US" altLang="zh-CN" sz="2800" dirty="0"/>
              <a:t>+5V</a:t>
            </a:r>
            <a:r>
              <a:rPr lang="zh-CN" altLang="en-US" sz="2800" dirty="0"/>
              <a:t>等价于逻辑“</a:t>
            </a:r>
            <a:r>
              <a:rPr lang="en-US" altLang="zh-CN" sz="2800" dirty="0"/>
              <a:t>1”</a:t>
            </a:r>
            <a:r>
              <a:rPr lang="zh-CN" altLang="en-US" sz="2800" dirty="0"/>
              <a:t>，</a:t>
            </a:r>
            <a:r>
              <a:rPr lang="en-US" altLang="zh-CN" sz="2800" dirty="0"/>
              <a:t>0V</a:t>
            </a:r>
            <a:r>
              <a:rPr lang="zh-CN" altLang="en-US" sz="2800" dirty="0"/>
              <a:t>等价于逻辑“</a:t>
            </a:r>
            <a:r>
              <a:rPr lang="en-US" altLang="zh-CN" sz="2800" dirty="0"/>
              <a:t>0”</a:t>
            </a:r>
            <a:r>
              <a:rPr lang="zh-CN" altLang="en-US" sz="2800" dirty="0"/>
              <a:t>，这样数据通信及电平规定方式，被称做</a:t>
            </a:r>
            <a:r>
              <a:rPr lang="en-US" altLang="zh-CN" sz="2800" dirty="0"/>
              <a:t>TTL</a:t>
            </a:r>
          </a:p>
        </p:txBody>
      </p:sp>
      <p:sp>
        <p:nvSpPr>
          <p:cNvPr id="5" name="日期占位符 4">
            <a:extLst>
              <a:ext uri="{FF2B5EF4-FFF2-40B4-BE49-F238E27FC236}">
                <a16:creationId xmlns:a16="http://schemas.microsoft.com/office/drawing/2014/main" id="{A2C78ABD-0F32-45FC-A65B-69269FE0C615}"/>
              </a:ext>
            </a:extLst>
          </p:cNvPr>
          <p:cNvSpPr>
            <a:spLocks noGrp="1"/>
          </p:cNvSpPr>
          <p:nvPr>
            <p:ph type="dt" sz="half" idx="10"/>
          </p:nvPr>
        </p:nvSpPr>
        <p:spPr/>
        <p:txBody>
          <a:bodyPr/>
          <a:lstStyle/>
          <a:p>
            <a:fld id="{493EC1DD-57F6-49D2-BF64-F08F246472F9}"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C8922E5B-DC0F-4FED-BAF1-50F288309A49}"/>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C8950C90-8E1F-44DD-8213-C07F3D2CAAF9}"/>
              </a:ext>
            </a:extLst>
          </p:cNvPr>
          <p:cNvSpPr>
            <a:spLocks noGrp="1"/>
          </p:cNvSpPr>
          <p:nvPr>
            <p:ph type="sldNum" sz="quarter" idx="12"/>
          </p:nvPr>
        </p:nvSpPr>
        <p:spPr/>
        <p:txBody>
          <a:bodyPr/>
          <a:lstStyle/>
          <a:p>
            <a:fld id="{D2BE3B3C-08EA-47AD-A385-10D430A3A58B}" type="slidenum">
              <a:rPr lang="zh-CN" altLang="en-US" smtClean="0"/>
              <a:pPr/>
              <a:t>35</a:t>
            </a:fld>
            <a:endParaRPr lang="zh-CN" altLang="en-US"/>
          </a:p>
        </p:txBody>
      </p:sp>
    </p:spTree>
    <p:extLst>
      <p:ext uri="{BB962C8B-B14F-4D97-AF65-F5344CB8AC3E}">
        <p14:creationId xmlns:p14="http://schemas.microsoft.com/office/powerpoint/2010/main" val="1347900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CAN</a:t>
            </a:r>
            <a:r>
              <a:rPr lang="zh-CN" altLang="en-US"/>
              <a:t>总线收发器</a:t>
            </a:r>
            <a:endParaRPr lang="zh-CN" altLang="en-US" dirty="0"/>
          </a:p>
        </p:txBody>
      </p:sp>
      <p:sp>
        <p:nvSpPr>
          <p:cNvPr id="3" name="内容占位符 2"/>
          <p:cNvSpPr>
            <a:spLocks noGrp="1"/>
          </p:cNvSpPr>
          <p:nvPr>
            <p:ph idx="1"/>
          </p:nvPr>
        </p:nvSpPr>
        <p:spPr/>
        <p:txBody>
          <a:bodyPr/>
          <a:lstStyle/>
          <a:p>
            <a:r>
              <a:rPr lang="en-US" altLang="zh-CN" dirty="0"/>
              <a:t>CAN </a:t>
            </a:r>
            <a:r>
              <a:rPr lang="zh-CN" altLang="en-US" dirty="0"/>
              <a:t>收发器芯片的一种可能的引脚定义</a:t>
            </a:r>
            <a:endParaRPr lang="en-US" altLang="zh-CN" dirty="0"/>
          </a:p>
        </p:txBody>
      </p:sp>
      <p:sp>
        <p:nvSpPr>
          <p:cNvPr id="5" name="日期占位符 4">
            <a:extLst>
              <a:ext uri="{FF2B5EF4-FFF2-40B4-BE49-F238E27FC236}">
                <a16:creationId xmlns:a16="http://schemas.microsoft.com/office/drawing/2014/main" id="{A2C78ABD-0F32-45FC-A65B-69269FE0C615}"/>
              </a:ext>
            </a:extLst>
          </p:cNvPr>
          <p:cNvSpPr>
            <a:spLocks noGrp="1"/>
          </p:cNvSpPr>
          <p:nvPr>
            <p:ph type="dt" sz="half" idx="10"/>
          </p:nvPr>
        </p:nvSpPr>
        <p:spPr/>
        <p:txBody>
          <a:bodyPr/>
          <a:lstStyle/>
          <a:p>
            <a:fld id="{493EC1DD-57F6-49D2-BF64-F08F246472F9}"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C8922E5B-DC0F-4FED-BAF1-50F288309A49}"/>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C8950C90-8E1F-44DD-8213-C07F3D2CAAF9}"/>
              </a:ext>
            </a:extLst>
          </p:cNvPr>
          <p:cNvSpPr>
            <a:spLocks noGrp="1"/>
          </p:cNvSpPr>
          <p:nvPr>
            <p:ph type="sldNum" sz="quarter" idx="12"/>
          </p:nvPr>
        </p:nvSpPr>
        <p:spPr/>
        <p:txBody>
          <a:bodyPr/>
          <a:lstStyle/>
          <a:p>
            <a:fld id="{D2BE3B3C-08EA-47AD-A385-10D430A3A58B}" type="slidenum">
              <a:rPr lang="zh-CN" altLang="en-US" smtClean="0"/>
              <a:pPr/>
              <a:t>36</a:t>
            </a:fld>
            <a:endParaRPr lang="zh-CN" altLang="en-US"/>
          </a:p>
        </p:txBody>
      </p:sp>
      <p:pic>
        <p:nvPicPr>
          <p:cNvPr id="4" name="图片 3">
            <a:extLst>
              <a:ext uri="{FF2B5EF4-FFF2-40B4-BE49-F238E27FC236}">
                <a16:creationId xmlns:a16="http://schemas.microsoft.com/office/drawing/2014/main" id="{9F8D3841-A500-4F58-B58F-7775020A92DE}"/>
              </a:ext>
            </a:extLst>
          </p:cNvPr>
          <p:cNvPicPr>
            <a:picLocks noChangeAspect="1"/>
          </p:cNvPicPr>
          <p:nvPr/>
        </p:nvPicPr>
        <p:blipFill>
          <a:blip r:embed="rId3"/>
          <a:stretch>
            <a:fillRect/>
          </a:stretch>
        </p:blipFill>
        <p:spPr>
          <a:xfrm>
            <a:off x="1211705" y="2069051"/>
            <a:ext cx="5848852" cy="4103149"/>
          </a:xfrm>
          <a:prstGeom prst="rect">
            <a:avLst/>
          </a:prstGeom>
        </p:spPr>
      </p:pic>
    </p:spTree>
    <p:extLst>
      <p:ext uri="{BB962C8B-B14F-4D97-AF65-F5344CB8AC3E}">
        <p14:creationId xmlns:p14="http://schemas.microsoft.com/office/powerpoint/2010/main" val="712898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信号定义</a:t>
            </a:r>
            <a:endParaRPr lang="zh-CN" altLang="en-US" dirty="0"/>
          </a:p>
        </p:txBody>
      </p:sp>
      <p:sp>
        <p:nvSpPr>
          <p:cNvPr id="3" name="内容占位符 2"/>
          <p:cNvSpPr>
            <a:spLocks noGrp="1"/>
          </p:cNvSpPr>
          <p:nvPr>
            <p:ph idx="1"/>
          </p:nvPr>
        </p:nvSpPr>
        <p:spPr>
          <a:xfrm>
            <a:off x="291164" y="1203767"/>
            <a:ext cx="8672242" cy="4968433"/>
          </a:xfrm>
        </p:spPr>
        <p:txBody>
          <a:bodyPr>
            <a:normAutofit/>
          </a:bodyPr>
          <a:lstStyle/>
          <a:p>
            <a:r>
              <a:rPr lang="zh-CN" altLang="en-US" sz="2800" dirty="0"/>
              <a:t>信号有两种不同的信号状态</a:t>
            </a:r>
            <a:endParaRPr lang="en-US" altLang="zh-CN" sz="2800" dirty="0"/>
          </a:p>
          <a:p>
            <a:pPr lvl="1"/>
            <a:r>
              <a:rPr lang="zh-CN" altLang="en-US" sz="2400" dirty="0"/>
              <a:t>显性的（</a:t>
            </a:r>
            <a:r>
              <a:rPr lang="en-US" altLang="zh-CN" sz="2400" dirty="0"/>
              <a:t>Dominant</a:t>
            </a:r>
            <a:r>
              <a:rPr lang="zh-CN" altLang="en-US" sz="2400" dirty="0"/>
              <a:t>）：逻辑 </a:t>
            </a:r>
            <a:r>
              <a:rPr lang="en-US" altLang="zh-CN" sz="2400" dirty="0"/>
              <a:t>0</a:t>
            </a:r>
          </a:p>
          <a:p>
            <a:pPr lvl="1"/>
            <a:r>
              <a:rPr lang="zh-CN" altLang="en-US" sz="2400" dirty="0"/>
              <a:t>隐性的（</a:t>
            </a:r>
            <a:r>
              <a:rPr lang="en-US" altLang="zh-CN" sz="2400" dirty="0"/>
              <a:t>Recessive</a:t>
            </a:r>
            <a:r>
              <a:rPr lang="zh-CN" altLang="en-US" sz="2400" dirty="0"/>
              <a:t>）：逻辑 </a:t>
            </a:r>
            <a:r>
              <a:rPr lang="en-US" altLang="zh-CN" sz="2400" dirty="0"/>
              <a:t>1</a:t>
            </a:r>
          </a:p>
          <a:p>
            <a:r>
              <a:rPr lang="en-US" altLang="zh-CN" sz="2800" dirty="0"/>
              <a:t>ISO11898</a:t>
            </a:r>
            <a:r>
              <a:rPr lang="zh-CN" altLang="en-US" sz="2800" dirty="0"/>
              <a:t>标准定义当</a:t>
            </a:r>
            <a:r>
              <a:rPr lang="en-US" altLang="zh-CN" sz="2800" dirty="0"/>
              <a:t>CANH</a:t>
            </a:r>
            <a:r>
              <a:rPr lang="zh-CN" altLang="en-US" sz="2800" dirty="0"/>
              <a:t>和</a:t>
            </a:r>
            <a:r>
              <a:rPr lang="en-US" altLang="zh-CN" sz="2800" dirty="0"/>
              <a:t>CANL</a:t>
            </a:r>
            <a:r>
              <a:rPr lang="zh-CN" altLang="en-US" sz="2800" dirty="0"/>
              <a:t>电平很接近甚至相等时，总线信号为隐性逻辑</a:t>
            </a:r>
            <a:r>
              <a:rPr lang="en-US" altLang="zh-CN" sz="2800" dirty="0"/>
              <a:t>1</a:t>
            </a:r>
            <a:r>
              <a:rPr lang="zh-CN" altLang="en-US" sz="2800" dirty="0"/>
              <a:t>，而两线电平差较大时则为显性逻辑</a:t>
            </a:r>
            <a:r>
              <a:rPr lang="en-US" altLang="zh-CN" sz="2800" dirty="0"/>
              <a:t>0</a:t>
            </a:r>
          </a:p>
          <a:p>
            <a:r>
              <a:rPr lang="zh-CN" altLang="en-US" sz="2800" dirty="0"/>
              <a:t>在每次传输完后不需要返回到显性逻辑</a:t>
            </a:r>
            <a:r>
              <a:rPr lang="en-US" altLang="zh-CN" sz="2800" dirty="0"/>
              <a:t>0</a:t>
            </a:r>
            <a:r>
              <a:rPr lang="zh-CN" altLang="en-US" sz="2800" dirty="0"/>
              <a:t>，应用不归零</a:t>
            </a:r>
            <a:r>
              <a:rPr lang="en-US" altLang="zh-CN" sz="2800" dirty="0"/>
              <a:t>NRZ</a:t>
            </a:r>
            <a:r>
              <a:rPr lang="zh-CN" altLang="en-US" sz="2800" dirty="0"/>
              <a:t>码位填充技术来确定信号值</a:t>
            </a:r>
            <a:endParaRPr lang="en-US" altLang="zh-CN" sz="2800" dirty="0"/>
          </a:p>
        </p:txBody>
      </p:sp>
      <p:sp>
        <p:nvSpPr>
          <p:cNvPr id="4" name="日期占位符 3">
            <a:extLst>
              <a:ext uri="{FF2B5EF4-FFF2-40B4-BE49-F238E27FC236}">
                <a16:creationId xmlns:a16="http://schemas.microsoft.com/office/drawing/2014/main" id="{7AEEE2D5-2B0D-45CA-B8B7-F94DE1121EBB}"/>
              </a:ext>
            </a:extLst>
          </p:cNvPr>
          <p:cNvSpPr>
            <a:spLocks noGrp="1"/>
          </p:cNvSpPr>
          <p:nvPr>
            <p:ph type="dt" sz="half" idx="10"/>
          </p:nvPr>
        </p:nvSpPr>
        <p:spPr/>
        <p:txBody>
          <a:bodyPr/>
          <a:lstStyle/>
          <a:p>
            <a:fld id="{B8E888E9-0517-4E93-8311-189C413A70B7}"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69700336-1218-49C7-A153-B7ADA9C081FA}"/>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E9883A24-0387-402F-AA22-CB9061CD87AA}"/>
              </a:ext>
            </a:extLst>
          </p:cNvPr>
          <p:cNvSpPr>
            <a:spLocks noGrp="1"/>
          </p:cNvSpPr>
          <p:nvPr>
            <p:ph type="sldNum" sz="quarter" idx="12"/>
          </p:nvPr>
        </p:nvSpPr>
        <p:spPr/>
        <p:txBody>
          <a:bodyPr/>
          <a:lstStyle/>
          <a:p>
            <a:fld id="{D2BE3B3C-08EA-47AD-A385-10D430A3A58B}" type="slidenum">
              <a:rPr lang="zh-CN" altLang="en-US" smtClean="0"/>
              <a:pPr/>
              <a:t>37</a:t>
            </a:fld>
            <a:endParaRPr lang="zh-CN" altLang="en-US"/>
          </a:p>
        </p:txBody>
      </p:sp>
    </p:spTree>
    <p:extLst>
      <p:ext uri="{BB962C8B-B14F-4D97-AF65-F5344CB8AC3E}">
        <p14:creationId xmlns:p14="http://schemas.microsoft.com/office/powerpoint/2010/main" val="1874144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仲裁</a:t>
            </a:r>
          </a:p>
        </p:txBody>
      </p:sp>
      <p:sp>
        <p:nvSpPr>
          <p:cNvPr id="3" name="内容占位符 2"/>
          <p:cNvSpPr>
            <a:spLocks noGrp="1"/>
          </p:cNvSpPr>
          <p:nvPr>
            <p:ph idx="1"/>
          </p:nvPr>
        </p:nvSpPr>
        <p:spPr>
          <a:xfrm>
            <a:off x="291164" y="1203767"/>
            <a:ext cx="8672242" cy="4968433"/>
          </a:xfrm>
        </p:spPr>
        <p:txBody>
          <a:bodyPr>
            <a:normAutofit/>
          </a:bodyPr>
          <a:lstStyle/>
          <a:p>
            <a:r>
              <a:rPr lang="zh-CN" altLang="en-US" dirty="0"/>
              <a:t>信号采用“线与”规则进行总线仲裁和定义</a:t>
            </a:r>
            <a:endParaRPr lang="en-US" altLang="zh-CN" dirty="0"/>
          </a:p>
          <a:p>
            <a:pPr lvl="1"/>
            <a:r>
              <a:rPr lang="zh-CN" altLang="en-US" dirty="0"/>
              <a:t>总线上只要有一个节点将总线拉到低电平（逻辑 </a:t>
            </a:r>
            <a:r>
              <a:rPr lang="en-US" altLang="zh-CN" dirty="0"/>
              <a:t>0</a:t>
            </a:r>
            <a:r>
              <a:rPr lang="zh-CN" altLang="en-US" dirty="0"/>
              <a:t>）的显性状态，总线就为低电平（逻辑 </a:t>
            </a:r>
            <a:r>
              <a:rPr lang="en-US" altLang="zh-CN" dirty="0"/>
              <a:t>0</a:t>
            </a:r>
            <a:r>
              <a:rPr lang="zh-CN" altLang="en-US" dirty="0"/>
              <a:t>）的显性状态</a:t>
            </a:r>
            <a:endParaRPr lang="en-US" altLang="zh-CN" dirty="0"/>
          </a:p>
          <a:p>
            <a:pPr lvl="1"/>
            <a:r>
              <a:rPr lang="zh-CN" altLang="en-US" dirty="0"/>
              <a:t>只有所有节点都为高电平（逻辑</a:t>
            </a:r>
            <a:r>
              <a:rPr lang="en-US" altLang="zh-CN" dirty="0"/>
              <a:t>1</a:t>
            </a:r>
            <a:r>
              <a:rPr lang="zh-CN" altLang="en-US" dirty="0"/>
              <a:t>）的隐性状态，总线才为高电平（逻辑 </a:t>
            </a:r>
            <a:r>
              <a:rPr lang="en-US" altLang="zh-CN" dirty="0"/>
              <a:t>1</a:t>
            </a:r>
            <a:r>
              <a:rPr lang="zh-CN" altLang="en-US" dirty="0"/>
              <a:t>）的隐性状态</a:t>
            </a:r>
            <a:endParaRPr lang="en-US" altLang="zh-CN" dirty="0"/>
          </a:p>
        </p:txBody>
      </p:sp>
      <p:sp>
        <p:nvSpPr>
          <p:cNvPr id="4" name="日期占位符 3">
            <a:extLst>
              <a:ext uri="{FF2B5EF4-FFF2-40B4-BE49-F238E27FC236}">
                <a16:creationId xmlns:a16="http://schemas.microsoft.com/office/drawing/2014/main" id="{7AEEE2D5-2B0D-45CA-B8B7-F94DE1121EBB}"/>
              </a:ext>
            </a:extLst>
          </p:cNvPr>
          <p:cNvSpPr>
            <a:spLocks noGrp="1"/>
          </p:cNvSpPr>
          <p:nvPr>
            <p:ph type="dt" sz="half" idx="10"/>
          </p:nvPr>
        </p:nvSpPr>
        <p:spPr/>
        <p:txBody>
          <a:bodyPr/>
          <a:lstStyle/>
          <a:p>
            <a:fld id="{B8E888E9-0517-4E93-8311-189C413A70B7}"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69700336-1218-49C7-A153-B7ADA9C081FA}"/>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E9883A24-0387-402F-AA22-CB9061CD87AA}"/>
              </a:ext>
            </a:extLst>
          </p:cNvPr>
          <p:cNvSpPr>
            <a:spLocks noGrp="1"/>
          </p:cNvSpPr>
          <p:nvPr>
            <p:ph type="sldNum" sz="quarter" idx="12"/>
          </p:nvPr>
        </p:nvSpPr>
        <p:spPr/>
        <p:txBody>
          <a:bodyPr/>
          <a:lstStyle/>
          <a:p>
            <a:fld id="{D2BE3B3C-08EA-47AD-A385-10D430A3A58B}" type="slidenum">
              <a:rPr lang="zh-CN" altLang="en-US" smtClean="0"/>
              <a:pPr/>
              <a:t>38</a:t>
            </a:fld>
            <a:endParaRPr lang="zh-CN" altLang="en-US"/>
          </a:p>
        </p:txBody>
      </p:sp>
    </p:spTree>
    <p:extLst>
      <p:ext uri="{BB962C8B-B14F-4D97-AF65-F5344CB8AC3E}">
        <p14:creationId xmlns:p14="http://schemas.microsoft.com/office/powerpoint/2010/main" val="2631433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通信与通信距离</a:t>
            </a:r>
            <a:endParaRPr lang="zh-CN" altLang="en-US" dirty="0"/>
          </a:p>
        </p:txBody>
      </p:sp>
      <p:sp>
        <p:nvSpPr>
          <p:cNvPr id="3" name="内容占位符 2"/>
          <p:cNvSpPr>
            <a:spLocks noGrp="1"/>
          </p:cNvSpPr>
          <p:nvPr>
            <p:ph idx="1"/>
          </p:nvPr>
        </p:nvSpPr>
        <p:spPr>
          <a:xfrm>
            <a:off x="177783" y="1060699"/>
            <a:ext cx="8672242" cy="4776537"/>
          </a:xfrm>
        </p:spPr>
        <p:txBody>
          <a:bodyPr/>
          <a:lstStyle/>
          <a:p>
            <a:r>
              <a:rPr lang="zh-CN" altLang="en-US" dirty="0"/>
              <a:t>通信速率：</a:t>
            </a:r>
            <a:endParaRPr lang="en-US" altLang="zh-CN" dirty="0"/>
          </a:p>
          <a:p>
            <a:endParaRPr lang="en-US" altLang="zh-CN" dirty="0"/>
          </a:p>
          <a:p>
            <a:endParaRPr lang="en-US" altLang="zh-CN" dirty="0"/>
          </a:p>
          <a:p>
            <a:endParaRPr lang="en-US" altLang="zh-CN" dirty="0"/>
          </a:p>
          <a:p>
            <a:r>
              <a:rPr lang="zh-CN" altLang="en-US" dirty="0"/>
              <a:t>通信距离：</a:t>
            </a:r>
            <a:endParaRPr lang="en-US" altLang="zh-CN" dirty="0"/>
          </a:p>
        </p:txBody>
      </p:sp>
      <p:sp>
        <p:nvSpPr>
          <p:cNvPr id="5" name="日期占位符 4">
            <a:extLst>
              <a:ext uri="{FF2B5EF4-FFF2-40B4-BE49-F238E27FC236}">
                <a16:creationId xmlns:a16="http://schemas.microsoft.com/office/drawing/2014/main" id="{858D9345-1E44-4669-A716-FDB1442C439E}"/>
              </a:ext>
            </a:extLst>
          </p:cNvPr>
          <p:cNvSpPr>
            <a:spLocks noGrp="1"/>
          </p:cNvSpPr>
          <p:nvPr>
            <p:ph type="dt" sz="half" idx="10"/>
          </p:nvPr>
        </p:nvSpPr>
        <p:spPr/>
        <p:txBody>
          <a:bodyPr/>
          <a:lstStyle/>
          <a:p>
            <a:fld id="{F4EC1532-4B87-4D82-8D12-B108F1D49B18}" type="datetime1">
              <a:rPr lang="zh-CN" altLang="en-US" smtClean="0"/>
              <a:pPr/>
              <a:t>2025/6/18</a:t>
            </a:fld>
            <a:endParaRPr lang="zh-CN" altLang="en-US"/>
          </a:p>
        </p:txBody>
      </p:sp>
      <p:sp>
        <p:nvSpPr>
          <p:cNvPr id="7" name="页脚占位符 6">
            <a:extLst>
              <a:ext uri="{FF2B5EF4-FFF2-40B4-BE49-F238E27FC236}">
                <a16:creationId xmlns:a16="http://schemas.microsoft.com/office/drawing/2014/main" id="{3D43367C-41C8-447B-AED0-1EE661613C00}"/>
              </a:ext>
            </a:extLst>
          </p:cNvPr>
          <p:cNvSpPr>
            <a:spLocks noGrp="1"/>
          </p:cNvSpPr>
          <p:nvPr>
            <p:ph type="ftr" sz="quarter" idx="11"/>
          </p:nvPr>
        </p:nvSpPr>
        <p:spPr/>
        <p:txBody>
          <a:bodyPr/>
          <a:lstStyle/>
          <a:p>
            <a:r>
              <a:rPr lang="zh-CN" altLang="en-US"/>
              <a:t>第一章 嵌入式系统概论</a:t>
            </a:r>
          </a:p>
        </p:txBody>
      </p:sp>
      <p:sp>
        <p:nvSpPr>
          <p:cNvPr id="8" name="灯片编号占位符 7">
            <a:extLst>
              <a:ext uri="{FF2B5EF4-FFF2-40B4-BE49-F238E27FC236}">
                <a16:creationId xmlns:a16="http://schemas.microsoft.com/office/drawing/2014/main" id="{0C44CE3D-8D45-45B4-A749-4FAC09C827F1}"/>
              </a:ext>
            </a:extLst>
          </p:cNvPr>
          <p:cNvSpPr>
            <a:spLocks noGrp="1"/>
          </p:cNvSpPr>
          <p:nvPr>
            <p:ph type="sldNum" sz="quarter" idx="12"/>
          </p:nvPr>
        </p:nvSpPr>
        <p:spPr/>
        <p:txBody>
          <a:bodyPr/>
          <a:lstStyle/>
          <a:p>
            <a:fld id="{D2BE3B3C-08EA-47AD-A385-10D430A3A58B}" type="slidenum">
              <a:rPr lang="zh-CN" altLang="en-US" smtClean="0"/>
              <a:pPr/>
              <a:t>39</a:t>
            </a:fld>
            <a:endParaRPr lang="zh-CN" altLang="en-US"/>
          </a:p>
        </p:txBody>
      </p:sp>
      <p:pic>
        <p:nvPicPr>
          <p:cNvPr id="14" name="图片 13">
            <a:extLst>
              <a:ext uri="{FF2B5EF4-FFF2-40B4-BE49-F238E27FC236}">
                <a16:creationId xmlns:a16="http://schemas.microsoft.com/office/drawing/2014/main" id="{0557D4BA-30E3-4436-BE45-599E20872848}"/>
              </a:ext>
            </a:extLst>
          </p:cNvPr>
          <p:cNvPicPr>
            <a:picLocks noChangeAspect="1"/>
          </p:cNvPicPr>
          <p:nvPr/>
        </p:nvPicPr>
        <p:blipFill>
          <a:blip r:embed="rId2"/>
          <a:stretch>
            <a:fillRect/>
          </a:stretch>
        </p:blipFill>
        <p:spPr>
          <a:xfrm>
            <a:off x="0" y="1660837"/>
            <a:ext cx="9144000" cy="2133287"/>
          </a:xfrm>
          <a:prstGeom prst="rect">
            <a:avLst/>
          </a:prstGeom>
        </p:spPr>
      </p:pic>
      <p:pic>
        <p:nvPicPr>
          <p:cNvPr id="15" name="图片 14">
            <a:extLst>
              <a:ext uri="{FF2B5EF4-FFF2-40B4-BE49-F238E27FC236}">
                <a16:creationId xmlns:a16="http://schemas.microsoft.com/office/drawing/2014/main" id="{1FF7A45D-DFD4-4A6B-BFE6-AD42A50334E8}"/>
              </a:ext>
            </a:extLst>
          </p:cNvPr>
          <p:cNvPicPr>
            <a:picLocks noChangeAspect="1"/>
          </p:cNvPicPr>
          <p:nvPr/>
        </p:nvPicPr>
        <p:blipFill>
          <a:blip r:embed="rId3"/>
          <a:stretch>
            <a:fillRect/>
          </a:stretch>
        </p:blipFill>
        <p:spPr>
          <a:xfrm>
            <a:off x="442912" y="4892961"/>
            <a:ext cx="8258175" cy="1162050"/>
          </a:xfrm>
          <a:prstGeom prst="rect">
            <a:avLst/>
          </a:prstGeom>
        </p:spPr>
      </p:pic>
    </p:spTree>
    <p:extLst>
      <p:ext uri="{BB962C8B-B14F-4D97-AF65-F5344CB8AC3E}">
        <p14:creationId xmlns:p14="http://schemas.microsoft.com/office/powerpoint/2010/main" val="728162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902F7-CDF8-493C-957A-9C7D3F49FD89}"/>
              </a:ext>
            </a:extLst>
          </p:cNvPr>
          <p:cNvSpPr>
            <a:spLocks noGrp="1"/>
          </p:cNvSpPr>
          <p:nvPr>
            <p:ph type="title"/>
          </p:nvPr>
        </p:nvSpPr>
        <p:spPr/>
        <p:txBody>
          <a:bodyPr/>
          <a:lstStyle/>
          <a:p>
            <a:r>
              <a:rPr lang="zh-CN" altLang="en-US" dirty="0"/>
              <a:t>总线与接口的关系</a:t>
            </a:r>
          </a:p>
        </p:txBody>
      </p:sp>
      <p:sp>
        <p:nvSpPr>
          <p:cNvPr id="3" name="内容占位符 2">
            <a:extLst>
              <a:ext uri="{FF2B5EF4-FFF2-40B4-BE49-F238E27FC236}">
                <a16:creationId xmlns:a16="http://schemas.microsoft.com/office/drawing/2014/main" id="{458782DD-AE58-4AE5-AB9D-125FA3497A36}"/>
              </a:ext>
            </a:extLst>
          </p:cNvPr>
          <p:cNvSpPr>
            <a:spLocks noGrp="1"/>
          </p:cNvSpPr>
          <p:nvPr>
            <p:ph idx="1"/>
          </p:nvPr>
        </p:nvSpPr>
        <p:spPr/>
        <p:txBody>
          <a:bodyPr>
            <a:normAutofit fontScale="77500" lnSpcReduction="20000"/>
          </a:bodyPr>
          <a:lstStyle/>
          <a:p>
            <a:pPr lvl="0"/>
            <a:r>
              <a:rPr lang="zh-CN" altLang="zh-CN" b="1" dirty="0"/>
              <a:t>总线（</a:t>
            </a:r>
            <a:r>
              <a:rPr lang="en-US" altLang="zh-CN" b="1" dirty="0"/>
              <a:t>Bus</a:t>
            </a:r>
            <a:r>
              <a:rPr lang="zh-CN" altLang="zh-CN" b="1" dirty="0"/>
              <a:t>）</a:t>
            </a:r>
            <a:endParaRPr lang="en-US" altLang="zh-CN" b="1" dirty="0"/>
          </a:p>
          <a:p>
            <a:pPr lvl="1">
              <a:lnSpc>
                <a:spcPct val="130000"/>
              </a:lnSpc>
            </a:pPr>
            <a:r>
              <a:rPr lang="zh-CN" altLang="zh-CN" dirty="0"/>
              <a:t>总线是</a:t>
            </a:r>
            <a:r>
              <a:rPr lang="zh-CN" altLang="en-US" dirty="0"/>
              <a:t>系统</a:t>
            </a:r>
            <a:r>
              <a:rPr lang="zh-CN" altLang="zh-CN" dirty="0"/>
              <a:t>内部用于传输数据、地址和控制信号的公共通信路径。</a:t>
            </a:r>
            <a:endParaRPr lang="en-US" altLang="zh-CN" dirty="0"/>
          </a:p>
          <a:p>
            <a:pPr lvl="1">
              <a:lnSpc>
                <a:spcPct val="130000"/>
              </a:lnSpc>
            </a:pPr>
            <a:r>
              <a:rPr lang="zh-CN" altLang="zh-CN" dirty="0"/>
              <a:t>它连接了系统中的多个部件，如</a:t>
            </a:r>
            <a:r>
              <a:rPr lang="en-US" altLang="zh-CN" dirty="0"/>
              <a:t>CPU</a:t>
            </a:r>
            <a:r>
              <a:rPr lang="zh-CN" altLang="zh-CN" dirty="0"/>
              <a:t>、内存、</a:t>
            </a:r>
            <a:r>
              <a:rPr lang="en-US" altLang="zh-CN" dirty="0"/>
              <a:t>I/O</a:t>
            </a:r>
            <a:r>
              <a:rPr lang="zh-CN" altLang="zh-CN" dirty="0"/>
              <a:t>设备等</a:t>
            </a:r>
            <a:r>
              <a:rPr lang="zh-CN" altLang="en-US" dirty="0"/>
              <a:t>，</a:t>
            </a:r>
            <a:r>
              <a:rPr lang="zh-CN" altLang="zh-CN" dirty="0"/>
              <a:t>是一种共享的传输介质。</a:t>
            </a:r>
            <a:endParaRPr lang="en-US" altLang="zh-CN" dirty="0"/>
          </a:p>
          <a:p>
            <a:pPr lvl="1">
              <a:lnSpc>
                <a:spcPct val="130000"/>
              </a:lnSpc>
            </a:pPr>
            <a:r>
              <a:rPr lang="zh-CN" altLang="zh-CN" dirty="0"/>
              <a:t>总线的设计决定了计算机系统的整体性能和扩展能力。</a:t>
            </a:r>
          </a:p>
          <a:p>
            <a:pPr lvl="0"/>
            <a:r>
              <a:rPr lang="zh-CN" altLang="zh-CN" b="1" dirty="0"/>
              <a:t>接口（</a:t>
            </a:r>
            <a:r>
              <a:rPr lang="en-US" altLang="zh-CN" b="1" dirty="0"/>
              <a:t>Interface</a:t>
            </a:r>
            <a:r>
              <a:rPr lang="zh-CN" altLang="zh-CN" b="1" dirty="0"/>
              <a:t>）</a:t>
            </a:r>
            <a:endParaRPr lang="en-US" altLang="zh-CN" b="1" dirty="0"/>
          </a:p>
          <a:p>
            <a:pPr lvl="1">
              <a:lnSpc>
                <a:spcPct val="130000"/>
              </a:lnSpc>
            </a:pPr>
            <a:r>
              <a:rPr lang="zh-CN" altLang="zh-CN" dirty="0"/>
              <a:t>接口是不同硬件设备或模块之间数据交换和通信的桥梁。</a:t>
            </a:r>
            <a:endParaRPr lang="en-US" altLang="zh-CN" dirty="0"/>
          </a:p>
          <a:p>
            <a:pPr lvl="1">
              <a:lnSpc>
                <a:spcPct val="130000"/>
              </a:lnSpc>
            </a:pPr>
            <a:r>
              <a:rPr lang="zh-CN" altLang="zh-CN" dirty="0"/>
              <a:t>它可以是物理层面上的连接器（如</a:t>
            </a:r>
            <a:r>
              <a:rPr lang="en-US" altLang="zh-CN" dirty="0"/>
              <a:t>USB</a:t>
            </a:r>
            <a:r>
              <a:rPr lang="zh-CN" altLang="zh-CN" dirty="0"/>
              <a:t>接口、</a:t>
            </a:r>
            <a:r>
              <a:rPr lang="en-US" altLang="zh-CN" dirty="0"/>
              <a:t>HDMI</a:t>
            </a:r>
            <a:r>
              <a:rPr lang="zh-CN" altLang="zh-CN" dirty="0"/>
              <a:t>接口），也可以是逻辑层面上的协议或规范（如</a:t>
            </a:r>
            <a:r>
              <a:rPr lang="en-US" altLang="zh-CN" dirty="0"/>
              <a:t>UART</a:t>
            </a:r>
            <a:r>
              <a:rPr lang="zh-CN" altLang="zh-CN" dirty="0"/>
              <a:t>、</a:t>
            </a:r>
            <a:r>
              <a:rPr lang="en-US" altLang="zh-CN" dirty="0"/>
              <a:t>SPI</a:t>
            </a:r>
            <a:r>
              <a:rPr lang="zh-CN" altLang="zh-CN" dirty="0"/>
              <a:t>）。</a:t>
            </a:r>
            <a:endParaRPr lang="en-US" altLang="zh-CN" dirty="0"/>
          </a:p>
          <a:p>
            <a:pPr lvl="1">
              <a:lnSpc>
                <a:spcPct val="130000"/>
              </a:lnSpc>
            </a:pPr>
            <a:r>
              <a:rPr lang="zh-CN" altLang="zh-CN" dirty="0"/>
              <a:t>接口的主要作用是实现不同设备之间的兼容性和标准化通信。</a:t>
            </a:r>
          </a:p>
        </p:txBody>
      </p:sp>
      <p:sp>
        <p:nvSpPr>
          <p:cNvPr id="4" name="日期占位符 3">
            <a:extLst>
              <a:ext uri="{FF2B5EF4-FFF2-40B4-BE49-F238E27FC236}">
                <a16:creationId xmlns:a16="http://schemas.microsoft.com/office/drawing/2014/main" id="{8012CF90-E01F-4A61-B25F-A5F536BF223D}"/>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CF98B0F9-8C8C-4DE8-9AC1-A042A268BA4B}"/>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CF615587-3DC5-4E0A-AB15-D967FBA34DAC}"/>
              </a:ext>
            </a:extLst>
          </p:cNvPr>
          <p:cNvSpPr>
            <a:spLocks noGrp="1"/>
          </p:cNvSpPr>
          <p:nvPr>
            <p:ph type="sldNum" sz="quarter" idx="12"/>
          </p:nvPr>
        </p:nvSpPr>
        <p:spPr/>
        <p:txBody>
          <a:bodyPr/>
          <a:lstStyle/>
          <a:p>
            <a:fld id="{D2BE3B3C-08EA-47AD-A385-10D430A3A58B}" type="slidenum">
              <a:rPr lang="zh-CN" altLang="en-US" smtClean="0"/>
              <a:t>4</a:t>
            </a:fld>
            <a:endParaRPr lang="zh-CN" altLang="en-US"/>
          </a:p>
        </p:txBody>
      </p:sp>
    </p:spTree>
    <p:extLst>
      <p:ext uri="{BB962C8B-B14F-4D97-AF65-F5344CB8AC3E}">
        <p14:creationId xmlns:p14="http://schemas.microsoft.com/office/powerpoint/2010/main" val="2974820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CAN</a:t>
            </a:r>
            <a:r>
              <a:rPr lang="zh-CN" altLang="en-US"/>
              <a:t>总线报文传输</a:t>
            </a:r>
            <a:endParaRPr lang="zh-CN" altLang="en-US" dirty="0"/>
          </a:p>
        </p:txBody>
      </p:sp>
      <p:sp>
        <p:nvSpPr>
          <p:cNvPr id="3" name="内容占位符 2"/>
          <p:cNvSpPr>
            <a:spLocks noGrp="1"/>
          </p:cNvSpPr>
          <p:nvPr>
            <p:ph idx="1"/>
          </p:nvPr>
        </p:nvSpPr>
        <p:spPr>
          <a:xfrm>
            <a:off x="291164" y="1157469"/>
            <a:ext cx="8672242" cy="5014732"/>
          </a:xfrm>
        </p:spPr>
        <p:txBody>
          <a:bodyPr>
            <a:normAutofit fontScale="85000" lnSpcReduction="10000"/>
          </a:bodyPr>
          <a:lstStyle/>
          <a:p>
            <a:r>
              <a:rPr lang="zh-CN" altLang="en-US" dirty="0"/>
              <a:t>帧格式</a:t>
            </a:r>
            <a:endParaRPr lang="en-US" altLang="zh-CN" dirty="0"/>
          </a:p>
          <a:p>
            <a:pPr lvl="1"/>
            <a:r>
              <a:rPr lang="zh-CN" altLang="en-US" dirty="0"/>
              <a:t>标准帧：</a:t>
            </a:r>
            <a:r>
              <a:rPr lang="en-US" altLang="zh-CN" dirty="0"/>
              <a:t>11</a:t>
            </a:r>
            <a:r>
              <a:rPr lang="zh-CN" altLang="en-US" dirty="0"/>
              <a:t>位标识符</a:t>
            </a:r>
            <a:endParaRPr lang="en-US" altLang="zh-CN" dirty="0"/>
          </a:p>
          <a:p>
            <a:pPr lvl="1"/>
            <a:r>
              <a:rPr lang="zh-CN" altLang="en-US" dirty="0"/>
              <a:t>扩展帧：</a:t>
            </a:r>
            <a:r>
              <a:rPr lang="en-US" altLang="zh-CN" dirty="0"/>
              <a:t>29</a:t>
            </a:r>
            <a:r>
              <a:rPr lang="zh-CN" altLang="en-US" dirty="0"/>
              <a:t>位标识符</a:t>
            </a:r>
            <a:endParaRPr lang="en-US" altLang="zh-CN" dirty="0"/>
          </a:p>
          <a:p>
            <a:r>
              <a:rPr lang="zh-CN" altLang="en-US" dirty="0"/>
              <a:t>帧类型</a:t>
            </a:r>
            <a:endParaRPr lang="en-US" altLang="zh-CN" dirty="0"/>
          </a:p>
          <a:p>
            <a:pPr lvl="1">
              <a:lnSpc>
                <a:spcPct val="140000"/>
              </a:lnSpc>
            </a:pPr>
            <a:r>
              <a:rPr lang="zh-CN" altLang="en-US" dirty="0"/>
              <a:t>数据帧：数据从发送器传输到接收器</a:t>
            </a:r>
            <a:r>
              <a:rPr lang="en-US" altLang="zh-CN" dirty="0"/>
              <a:t> </a:t>
            </a:r>
            <a:r>
              <a:rPr lang="zh-CN" altLang="en-US" dirty="0"/>
              <a:t> </a:t>
            </a:r>
          </a:p>
          <a:p>
            <a:pPr lvl="1">
              <a:lnSpc>
                <a:spcPct val="140000"/>
              </a:lnSpc>
            </a:pPr>
            <a:r>
              <a:rPr lang="zh-CN" altLang="en-US" dirty="0"/>
              <a:t>远程帧：总线节点发出远程帧，请求发送同一标识符数据帧</a:t>
            </a:r>
            <a:r>
              <a:rPr lang="en-US" altLang="zh-CN" dirty="0"/>
              <a:t> </a:t>
            </a:r>
            <a:r>
              <a:rPr lang="zh-CN" altLang="en-US" dirty="0"/>
              <a:t> </a:t>
            </a:r>
          </a:p>
          <a:p>
            <a:pPr lvl="1">
              <a:lnSpc>
                <a:spcPct val="140000"/>
              </a:lnSpc>
            </a:pPr>
            <a:r>
              <a:rPr lang="zh-CN" altLang="en-US" dirty="0"/>
              <a:t>错误帧：虽然 </a:t>
            </a:r>
            <a:r>
              <a:rPr lang="en-US" altLang="zh-CN" dirty="0"/>
              <a:t>CAN </a:t>
            </a:r>
            <a:r>
              <a:rPr lang="zh-CN" altLang="en-US" dirty="0"/>
              <a:t>可靠性很高，但还可能发生错误，节点单元检测到总线错误时就发出错误帧  </a:t>
            </a:r>
          </a:p>
          <a:p>
            <a:pPr lvl="1">
              <a:lnSpc>
                <a:spcPct val="140000"/>
              </a:lnSpc>
            </a:pPr>
            <a:r>
              <a:rPr lang="zh-CN" altLang="en-US" dirty="0"/>
              <a:t>过载帧：在相邻数据帧或远程帧之间提供附加的延时</a:t>
            </a:r>
            <a:r>
              <a:rPr lang="en-US" altLang="zh-CN" dirty="0"/>
              <a:t> </a:t>
            </a:r>
          </a:p>
        </p:txBody>
      </p:sp>
      <p:sp>
        <p:nvSpPr>
          <p:cNvPr id="4" name="日期占位符 3">
            <a:extLst>
              <a:ext uri="{FF2B5EF4-FFF2-40B4-BE49-F238E27FC236}">
                <a16:creationId xmlns:a16="http://schemas.microsoft.com/office/drawing/2014/main" id="{55850F76-C1C2-40C0-94D6-797DE236EE01}"/>
              </a:ext>
            </a:extLst>
          </p:cNvPr>
          <p:cNvSpPr>
            <a:spLocks noGrp="1"/>
          </p:cNvSpPr>
          <p:nvPr>
            <p:ph type="dt" sz="half" idx="10"/>
          </p:nvPr>
        </p:nvSpPr>
        <p:spPr/>
        <p:txBody>
          <a:bodyPr/>
          <a:lstStyle/>
          <a:p>
            <a:fld id="{3C2115CA-969B-4CBE-B850-99F3E6D3943E}"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5CDC1CB7-DFC4-4F94-A9E4-B717025BB2B9}"/>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D4C826FB-95CE-4065-9808-0A9A28B61FB1}"/>
              </a:ext>
            </a:extLst>
          </p:cNvPr>
          <p:cNvSpPr>
            <a:spLocks noGrp="1"/>
          </p:cNvSpPr>
          <p:nvPr>
            <p:ph type="sldNum" sz="quarter" idx="12"/>
          </p:nvPr>
        </p:nvSpPr>
        <p:spPr/>
        <p:txBody>
          <a:bodyPr/>
          <a:lstStyle/>
          <a:p>
            <a:fld id="{D2BE3B3C-08EA-47AD-A385-10D430A3A58B}" type="slidenum">
              <a:rPr lang="zh-CN" altLang="en-US" smtClean="0"/>
              <a:pPr/>
              <a:t>40</a:t>
            </a:fld>
            <a:endParaRPr lang="zh-CN" altLang="en-US"/>
          </a:p>
        </p:txBody>
      </p:sp>
    </p:spTree>
    <p:extLst>
      <p:ext uri="{BB962C8B-B14F-4D97-AF65-F5344CB8AC3E}">
        <p14:creationId xmlns:p14="http://schemas.microsoft.com/office/powerpoint/2010/main" val="1452133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855" y="62582"/>
            <a:ext cx="8672242" cy="793946"/>
          </a:xfrm>
        </p:spPr>
        <p:txBody>
          <a:bodyPr/>
          <a:lstStyle/>
          <a:p>
            <a:r>
              <a:rPr lang="zh-CN" altLang="en-US" dirty="0"/>
              <a:t>数据帧</a:t>
            </a:r>
          </a:p>
        </p:txBody>
      </p:sp>
      <p:sp>
        <p:nvSpPr>
          <p:cNvPr id="3" name="内容占位符 2"/>
          <p:cNvSpPr>
            <a:spLocks noGrp="1"/>
          </p:cNvSpPr>
          <p:nvPr>
            <p:ph idx="1"/>
          </p:nvPr>
        </p:nvSpPr>
        <p:spPr>
          <a:xfrm>
            <a:off x="235879" y="823973"/>
            <a:ext cx="8672242" cy="5095754"/>
          </a:xfrm>
        </p:spPr>
        <p:txBody>
          <a:bodyPr/>
          <a:lstStyle/>
          <a:p>
            <a:r>
              <a:rPr lang="en-US" altLang="zh-CN" sz="2800" dirty="0"/>
              <a:t>7</a:t>
            </a:r>
            <a:r>
              <a:rPr lang="zh-CN" altLang="en-US" sz="2800" dirty="0"/>
              <a:t>个段：帧起始、仲裁段、控制段、数据段、</a:t>
            </a:r>
            <a:r>
              <a:rPr lang="en-US" altLang="zh-CN" sz="2800" dirty="0"/>
              <a:t>CRC</a:t>
            </a:r>
            <a:r>
              <a:rPr lang="zh-CN" altLang="en-US" sz="2800" dirty="0"/>
              <a:t>段、</a:t>
            </a:r>
            <a:r>
              <a:rPr lang="en-US" altLang="zh-CN" sz="2800" dirty="0"/>
              <a:t>ACK</a:t>
            </a:r>
            <a:r>
              <a:rPr lang="zh-CN" altLang="en-US" sz="2800" dirty="0"/>
              <a:t>段和帧结束</a:t>
            </a:r>
            <a:endParaRPr lang="en-US" altLang="zh-CN" sz="2800" dirty="0"/>
          </a:p>
          <a:p>
            <a:r>
              <a:rPr lang="zh-CN" altLang="en-US" sz="2800" dirty="0"/>
              <a:t>有标准格式（</a:t>
            </a:r>
            <a:r>
              <a:rPr lang="en-US" altLang="zh-CN" sz="2800" dirty="0"/>
              <a:t>ID</a:t>
            </a:r>
            <a:r>
              <a:rPr lang="zh-CN" altLang="en-US" sz="2800" dirty="0"/>
              <a:t>为</a:t>
            </a:r>
            <a:r>
              <a:rPr lang="en-US" altLang="zh-CN" sz="2800" dirty="0"/>
              <a:t>11</a:t>
            </a:r>
            <a:r>
              <a:rPr lang="zh-CN" altLang="en-US" sz="2800" dirty="0"/>
              <a:t>位）和扩展格式（</a:t>
            </a:r>
            <a:r>
              <a:rPr lang="en-US" altLang="zh-CN" sz="2800" dirty="0"/>
              <a:t>ID</a:t>
            </a:r>
            <a:r>
              <a:rPr lang="zh-CN" altLang="en-US" sz="2800" dirty="0"/>
              <a:t>为</a:t>
            </a:r>
            <a:r>
              <a:rPr lang="en-US" altLang="zh-CN" sz="2800" dirty="0"/>
              <a:t>29</a:t>
            </a:r>
            <a:r>
              <a:rPr lang="zh-CN" altLang="en-US" sz="2800" dirty="0"/>
              <a:t>位）</a:t>
            </a:r>
            <a:endParaRPr lang="en-US" altLang="zh-CN" sz="2800" dirty="0"/>
          </a:p>
          <a:p>
            <a:endParaRPr lang="en-US" altLang="zh-CN" sz="2800" dirty="0"/>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41</a:t>
            </a:fld>
            <a:endParaRPr lang="zh-CN" altLang="en-US"/>
          </a:p>
        </p:txBody>
      </p:sp>
      <p:pic>
        <p:nvPicPr>
          <p:cNvPr id="16" name="图片 15">
            <a:extLst>
              <a:ext uri="{FF2B5EF4-FFF2-40B4-BE49-F238E27FC236}">
                <a16:creationId xmlns:a16="http://schemas.microsoft.com/office/drawing/2014/main" id="{FF709EAA-6278-4027-A136-8A4536099371}"/>
              </a:ext>
            </a:extLst>
          </p:cNvPr>
          <p:cNvPicPr>
            <a:picLocks noChangeAspect="1"/>
          </p:cNvPicPr>
          <p:nvPr/>
        </p:nvPicPr>
        <p:blipFill>
          <a:blip r:embed="rId2"/>
          <a:stretch>
            <a:fillRect/>
          </a:stretch>
        </p:blipFill>
        <p:spPr>
          <a:xfrm>
            <a:off x="60047" y="2786635"/>
            <a:ext cx="9083953" cy="3486150"/>
          </a:xfrm>
          <a:prstGeom prst="rect">
            <a:avLst/>
          </a:prstGeom>
        </p:spPr>
      </p:pic>
    </p:spTree>
    <p:extLst>
      <p:ext uri="{BB962C8B-B14F-4D97-AF65-F5344CB8AC3E}">
        <p14:creationId xmlns:p14="http://schemas.microsoft.com/office/powerpoint/2010/main" val="3996261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409822"/>
            <a:ext cx="8672242" cy="793946"/>
          </a:xfrm>
        </p:spPr>
        <p:txBody>
          <a:bodyPr/>
          <a:lstStyle/>
          <a:p>
            <a:r>
              <a:rPr lang="zh-CN" altLang="en-US" dirty="0"/>
              <a:t>帧起始和帧结束</a:t>
            </a:r>
          </a:p>
        </p:txBody>
      </p:sp>
      <p:sp>
        <p:nvSpPr>
          <p:cNvPr id="3" name="内容占位符 2"/>
          <p:cNvSpPr>
            <a:spLocks noGrp="1"/>
          </p:cNvSpPr>
          <p:nvPr>
            <p:ph idx="1"/>
          </p:nvPr>
        </p:nvSpPr>
        <p:spPr>
          <a:xfrm>
            <a:off x="291164" y="1542156"/>
            <a:ext cx="8672242" cy="5095754"/>
          </a:xfrm>
        </p:spPr>
        <p:txBody>
          <a:bodyPr/>
          <a:lstStyle/>
          <a:p>
            <a:r>
              <a:rPr lang="zh-CN" altLang="en-US" dirty="0"/>
              <a:t>帧起始和帧结束：界定一个数据帧</a:t>
            </a:r>
            <a:endParaRPr lang="en-US" altLang="zh-CN" dirty="0"/>
          </a:p>
          <a:p>
            <a:pPr lvl="1"/>
            <a:r>
              <a:rPr lang="zh-CN" altLang="en-US" dirty="0"/>
              <a:t>帧起始为单个显性位</a:t>
            </a:r>
            <a:endParaRPr lang="en-US" altLang="zh-CN" dirty="0"/>
          </a:p>
          <a:p>
            <a:pPr lvl="1"/>
            <a:r>
              <a:rPr lang="zh-CN" altLang="en-US" dirty="0"/>
              <a:t>帧结束为 </a:t>
            </a:r>
            <a:r>
              <a:rPr lang="en-US" altLang="zh-CN" dirty="0"/>
              <a:t>7 </a:t>
            </a:r>
            <a:r>
              <a:rPr lang="zh-CN" altLang="en-US" dirty="0"/>
              <a:t>个连续的隐性位</a:t>
            </a:r>
            <a:endParaRPr lang="en-US" altLang="zh-CN" dirty="0"/>
          </a:p>
          <a:p>
            <a:pPr marL="0" indent="0">
              <a:buNone/>
            </a:pPr>
            <a:endParaRPr lang="en-US" altLang="zh-CN" sz="2800" dirty="0"/>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42</a:t>
            </a:fld>
            <a:endParaRPr lang="zh-CN" altLang="en-US"/>
          </a:p>
        </p:txBody>
      </p:sp>
    </p:spTree>
    <p:extLst>
      <p:ext uri="{BB962C8B-B14F-4D97-AF65-F5344CB8AC3E}">
        <p14:creationId xmlns:p14="http://schemas.microsoft.com/office/powerpoint/2010/main" val="1473378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仲裁段</a:t>
            </a:r>
          </a:p>
        </p:txBody>
      </p:sp>
      <p:sp>
        <p:nvSpPr>
          <p:cNvPr id="3" name="内容占位符 2"/>
          <p:cNvSpPr>
            <a:spLocks noGrp="1"/>
          </p:cNvSpPr>
          <p:nvPr>
            <p:ph idx="1"/>
          </p:nvPr>
        </p:nvSpPr>
        <p:spPr>
          <a:xfrm>
            <a:off x="291164" y="1076447"/>
            <a:ext cx="8672242" cy="5196338"/>
          </a:xfrm>
        </p:spPr>
        <p:txBody>
          <a:bodyPr>
            <a:normAutofit/>
          </a:bodyPr>
          <a:lstStyle/>
          <a:p>
            <a:r>
              <a:rPr lang="zh-CN" altLang="en-US" sz="2800" dirty="0"/>
              <a:t>标准帧：</a:t>
            </a:r>
            <a:r>
              <a:rPr lang="en-US" altLang="zh-CN" sz="2800" dirty="0"/>
              <a:t>12</a:t>
            </a:r>
            <a:r>
              <a:rPr lang="zh-CN" altLang="en-US" sz="2800" dirty="0"/>
              <a:t>位，其中</a:t>
            </a:r>
            <a:r>
              <a:rPr lang="en-US" altLang="zh-CN" sz="2800" dirty="0"/>
              <a:t>ID</a:t>
            </a:r>
            <a:r>
              <a:rPr lang="zh-CN" altLang="en-US" sz="2800" dirty="0"/>
              <a:t>为</a:t>
            </a:r>
            <a:r>
              <a:rPr lang="en-US" altLang="zh-CN" sz="2800" dirty="0"/>
              <a:t>11</a:t>
            </a:r>
            <a:r>
              <a:rPr lang="zh-CN" altLang="en-US" sz="2800" dirty="0"/>
              <a:t>位；扩展帧</a:t>
            </a:r>
            <a:r>
              <a:rPr lang="en-US" altLang="zh-CN" sz="2800" dirty="0"/>
              <a:t>32</a:t>
            </a:r>
            <a:r>
              <a:rPr lang="zh-CN" altLang="en-US" sz="2800" dirty="0"/>
              <a:t>位，</a:t>
            </a:r>
            <a:r>
              <a:rPr lang="en-US" altLang="zh-CN" sz="2800" dirty="0"/>
              <a:t>ID</a:t>
            </a:r>
            <a:r>
              <a:rPr lang="zh-CN" altLang="en-US" sz="2800" dirty="0"/>
              <a:t>为</a:t>
            </a:r>
            <a:r>
              <a:rPr lang="en-US" altLang="zh-CN" sz="2800" dirty="0"/>
              <a:t>29</a:t>
            </a:r>
            <a:r>
              <a:rPr lang="zh-CN" altLang="en-US" sz="2800" dirty="0"/>
              <a:t>位</a:t>
            </a:r>
            <a:endParaRPr lang="en-US" altLang="zh-CN" sz="2800" dirty="0"/>
          </a:p>
          <a:p>
            <a:r>
              <a:rPr lang="zh-CN" altLang="en-US" sz="2800" dirty="0"/>
              <a:t>在总线上的所有节点都可</a:t>
            </a:r>
            <a:r>
              <a:rPr lang="zh-CN" altLang="en-US" sz="2800" b="1" dirty="0">
                <a:solidFill>
                  <a:srgbClr val="0070C0"/>
                </a:solidFill>
              </a:rPr>
              <a:t>监听</a:t>
            </a:r>
            <a:r>
              <a:rPr lang="zh-CN" altLang="en-US" sz="2800" dirty="0"/>
              <a:t>总线上传输的数据</a:t>
            </a:r>
            <a:endParaRPr lang="en-US" altLang="zh-CN" sz="2800" dirty="0"/>
          </a:p>
          <a:p>
            <a:r>
              <a:rPr lang="zh-CN" altLang="en-US" sz="2800" dirty="0"/>
              <a:t>采用“</a:t>
            </a:r>
            <a:r>
              <a:rPr lang="zh-CN" altLang="en-US" sz="2800" b="1" dirty="0">
                <a:solidFill>
                  <a:srgbClr val="0070C0"/>
                </a:solidFill>
              </a:rPr>
              <a:t>线与</a:t>
            </a:r>
            <a:r>
              <a:rPr lang="zh-CN" altLang="en-US" sz="2800" dirty="0"/>
              <a:t>”规则进行总线仲裁</a:t>
            </a:r>
            <a:endParaRPr lang="en-US" altLang="zh-CN" sz="2800" dirty="0"/>
          </a:p>
          <a:p>
            <a:r>
              <a:rPr lang="zh-CN" altLang="en-US" sz="2800" dirty="0"/>
              <a:t>若出现不匹配的位不在仲裁期间则，产生错误事件</a:t>
            </a:r>
            <a:endParaRPr lang="en-US" altLang="zh-CN" sz="2800" dirty="0"/>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43</a:t>
            </a:fld>
            <a:endParaRPr lang="zh-CN" altLang="en-US"/>
          </a:p>
        </p:txBody>
      </p:sp>
    </p:spTree>
    <p:extLst>
      <p:ext uri="{BB962C8B-B14F-4D97-AF65-F5344CB8AC3E}">
        <p14:creationId xmlns:p14="http://schemas.microsoft.com/office/powerpoint/2010/main" val="481879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220090"/>
            <a:ext cx="8672242" cy="668453"/>
          </a:xfrm>
        </p:spPr>
        <p:txBody>
          <a:bodyPr/>
          <a:lstStyle/>
          <a:p>
            <a:r>
              <a:rPr lang="zh-CN" altLang="en-US" dirty="0"/>
              <a:t>仲裁段</a:t>
            </a:r>
          </a:p>
        </p:txBody>
      </p:sp>
      <p:sp>
        <p:nvSpPr>
          <p:cNvPr id="3" name="内容占位符 2"/>
          <p:cNvSpPr>
            <a:spLocks noGrp="1"/>
          </p:cNvSpPr>
          <p:nvPr>
            <p:ph idx="1"/>
          </p:nvPr>
        </p:nvSpPr>
        <p:spPr>
          <a:xfrm>
            <a:off x="291163" y="881696"/>
            <a:ext cx="8672242" cy="2939968"/>
          </a:xfrm>
        </p:spPr>
        <p:txBody>
          <a:bodyPr>
            <a:normAutofit/>
          </a:bodyPr>
          <a:lstStyle/>
          <a:p>
            <a:pPr>
              <a:spcBef>
                <a:spcPts val="0"/>
              </a:spcBef>
            </a:pPr>
            <a:r>
              <a:rPr lang="zh-CN" altLang="en-US" sz="2400" dirty="0"/>
              <a:t>报文的帧 </a:t>
            </a:r>
            <a:r>
              <a:rPr lang="en-US" altLang="zh-CN" sz="2400" dirty="0"/>
              <a:t>ID </a:t>
            </a:r>
            <a:r>
              <a:rPr lang="zh-CN" altLang="en-US" sz="2400" dirty="0"/>
              <a:t>号码越小，优先级越高</a:t>
            </a:r>
            <a:endParaRPr lang="en-US" altLang="zh-CN" sz="2400" dirty="0"/>
          </a:p>
          <a:p>
            <a:pPr>
              <a:spcBef>
                <a:spcPts val="0"/>
              </a:spcBef>
            </a:pPr>
            <a:r>
              <a:rPr lang="zh-CN" altLang="en-US" sz="2400" dirty="0"/>
              <a:t>数据帧的远程传输请求位 </a:t>
            </a:r>
            <a:r>
              <a:rPr lang="en-US" altLang="zh-CN" sz="2400" dirty="0"/>
              <a:t>RTR </a:t>
            </a:r>
            <a:r>
              <a:rPr lang="zh-CN" altLang="en-US" sz="2400" dirty="0"/>
              <a:t>为显性电平，远程帧为隐性电平，数据帧优先于远程帧</a:t>
            </a:r>
            <a:endParaRPr lang="en-US" altLang="zh-CN" sz="2400" dirty="0"/>
          </a:p>
          <a:p>
            <a:pPr>
              <a:spcBef>
                <a:spcPts val="0"/>
              </a:spcBef>
            </a:pPr>
            <a:r>
              <a:rPr lang="zh-CN" altLang="en-US" sz="2400" dirty="0"/>
              <a:t>标准帧扩展标识符位 </a:t>
            </a:r>
            <a:r>
              <a:rPr lang="en-US" altLang="zh-CN" sz="2400" dirty="0"/>
              <a:t>IDE </a:t>
            </a:r>
            <a:r>
              <a:rPr lang="zh-CN" altLang="en-US" sz="2400" dirty="0"/>
              <a:t>为显性电平，扩展帧的为隐性电平，则标准帧优先级比扩展帧高</a:t>
            </a:r>
            <a:endParaRPr lang="en-US" altLang="zh-CN" sz="2400" dirty="0"/>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44</a:t>
            </a:fld>
            <a:endParaRPr lang="zh-CN" altLang="en-US"/>
          </a:p>
        </p:txBody>
      </p:sp>
      <p:pic>
        <p:nvPicPr>
          <p:cNvPr id="8" name="图片 7">
            <a:extLst>
              <a:ext uri="{FF2B5EF4-FFF2-40B4-BE49-F238E27FC236}">
                <a16:creationId xmlns:a16="http://schemas.microsoft.com/office/drawing/2014/main" id="{848230EE-6E27-41E6-BA83-782F5D15BE5A}"/>
              </a:ext>
            </a:extLst>
          </p:cNvPr>
          <p:cNvPicPr>
            <a:picLocks noChangeAspect="1"/>
          </p:cNvPicPr>
          <p:nvPr/>
        </p:nvPicPr>
        <p:blipFill>
          <a:blip r:embed="rId2"/>
          <a:stretch>
            <a:fillRect/>
          </a:stretch>
        </p:blipFill>
        <p:spPr>
          <a:xfrm>
            <a:off x="85308" y="3328089"/>
            <a:ext cx="9083953" cy="3486150"/>
          </a:xfrm>
          <a:prstGeom prst="rect">
            <a:avLst/>
          </a:prstGeom>
        </p:spPr>
      </p:pic>
    </p:spTree>
    <p:extLst>
      <p:ext uri="{BB962C8B-B14F-4D97-AF65-F5344CB8AC3E}">
        <p14:creationId xmlns:p14="http://schemas.microsoft.com/office/powerpoint/2010/main" val="139549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仲裁段</a:t>
            </a:r>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45</a:t>
            </a:fld>
            <a:endParaRPr lang="zh-CN" altLang="en-US"/>
          </a:p>
        </p:txBody>
      </p:sp>
      <p:pic>
        <p:nvPicPr>
          <p:cNvPr id="3" name="图片 2">
            <a:extLst>
              <a:ext uri="{FF2B5EF4-FFF2-40B4-BE49-F238E27FC236}">
                <a16:creationId xmlns:a16="http://schemas.microsoft.com/office/drawing/2014/main" id="{B4C80AE7-6B34-43B3-BFC6-774CD1CF47EC}"/>
              </a:ext>
            </a:extLst>
          </p:cNvPr>
          <p:cNvPicPr>
            <a:picLocks noChangeAspect="1"/>
          </p:cNvPicPr>
          <p:nvPr/>
        </p:nvPicPr>
        <p:blipFill>
          <a:blip r:embed="rId2"/>
          <a:stretch>
            <a:fillRect/>
          </a:stretch>
        </p:blipFill>
        <p:spPr>
          <a:xfrm>
            <a:off x="2523282" y="255858"/>
            <a:ext cx="6268066" cy="6237540"/>
          </a:xfrm>
          <a:prstGeom prst="rect">
            <a:avLst/>
          </a:prstGeom>
        </p:spPr>
      </p:pic>
    </p:spTree>
    <p:extLst>
      <p:ext uri="{BB962C8B-B14F-4D97-AF65-F5344CB8AC3E}">
        <p14:creationId xmlns:p14="http://schemas.microsoft.com/office/powerpoint/2010/main" val="1004914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仲裁段</a:t>
            </a:r>
          </a:p>
        </p:txBody>
      </p:sp>
      <p:sp>
        <p:nvSpPr>
          <p:cNvPr id="3" name="内容占位符 2"/>
          <p:cNvSpPr>
            <a:spLocks noGrp="1"/>
          </p:cNvSpPr>
          <p:nvPr>
            <p:ph idx="1"/>
          </p:nvPr>
        </p:nvSpPr>
        <p:spPr>
          <a:xfrm>
            <a:off x="291164" y="1076447"/>
            <a:ext cx="8672242" cy="1688802"/>
          </a:xfrm>
        </p:spPr>
        <p:txBody>
          <a:bodyPr>
            <a:normAutofit/>
          </a:bodyPr>
          <a:lstStyle/>
          <a:p>
            <a:r>
              <a:rPr lang="zh-CN" altLang="en-US" sz="2800" dirty="0"/>
              <a:t>仲裁段：使用</a:t>
            </a:r>
            <a:r>
              <a:rPr lang="en-US" altLang="zh-CN" sz="2800" dirty="0"/>
              <a:t>ID</a:t>
            </a:r>
            <a:r>
              <a:rPr lang="zh-CN" altLang="en-US" sz="2800" dirty="0"/>
              <a:t>逐位仲裁方法解决竞争问题</a:t>
            </a:r>
            <a:endParaRPr lang="en-US" altLang="zh-CN" sz="2800" dirty="0"/>
          </a:p>
          <a:p>
            <a:r>
              <a:rPr lang="en-US" altLang="zh-CN" sz="2800" dirty="0"/>
              <a:t>CAN</a:t>
            </a:r>
            <a:r>
              <a:rPr lang="zh-CN" altLang="en-US" sz="2800" dirty="0"/>
              <a:t>总线数据的传输是从高位到低位传输的</a:t>
            </a:r>
            <a:endParaRPr lang="en-US" altLang="zh-CN" sz="2800" dirty="0"/>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46</a:t>
            </a:fld>
            <a:endParaRPr lang="zh-CN" altLang="en-US"/>
          </a:p>
        </p:txBody>
      </p:sp>
      <p:pic>
        <p:nvPicPr>
          <p:cNvPr id="4" name="图片 3">
            <a:extLst>
              <a:ext uri="{FF2B5EF4-FFF2-40B4-BE49-F238E27FC236}">
                <a16:creationId xmlns:a16="http://schemas.microsoft.com/office/drawing/2014/main" id="{FBAE605D-D9A7-4E58-AB0E-B97475C0652D}"/>
              </a:ext>
            </a:extLst>
          </p:cNvPr>
          <p:cNvPicPr>
            <a:picLocks noChangeAspect="1"/>
          </p:cNvPicPr>
          <p:nvPr/>
        </p:nvPicPr>
        <p:blipFill>
          <a:blip r:embed="rId2"/>
          <a:stretch>
            <a:fillRect/>
          </a:stretch>
        </p:blipFill>
        <p:spPr>
          <a:xfrm>
            <a:off x="55285" y="2765249"/>
            <a:ext cx="9144000" cy="3596158"/>
          </a:xfrm>
          <a:prstGeom prst="rect">
            <a:avLst/>
          </a:prstGeom>
        </p:spPr>
      </p:pic>
    </p:spTree>
    <p:extLst>
      <p:ext uri="{BB962C8B-B14F-4D97-AF65-F5344CB8AC3E}">
        <p14:creationId xmlns:p14="http://schemas.microsoft.com/office/powerpoint/2010/main" val="2880629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数据帧</a:t>
            </a:r>
          </a:p>
        </p:txBody>
      </p:sp>
      <p:sp>
        <p:nvSpPr>
          <p:cNvPr id="3" name="内容占位符 2"/>
          <p:cNvSpPr>
            <a:spLocks noGrp="1"/>
          </p:cNvSpPr>
          <p:nvPr>
            <p:ph idx="1"/>
          </p:nvPr>
        </p:nvSpPr>
        <p:spPr>
          <a:xfrm>
            <a:off x="291164" y="1053297"/>
            <a:ext cx="8672242" cy="5118904"/>
          </a:xfrm>
        </p:spPr>
        <p:txBody>
          <a:bodyPr/>
          <a:lstStyle/>
          <a:p>
            <a:r>
              <a:rPr lang="zh-CN" altLang="en-US" dirty="0"/>
              <a:t>控制段：</a:t>
            </a:r>
            <a:r>
              <a:rPr lang="en-US" altLang="zh-CN" dirty="0"/>
              <a:t>6</a:t>
            </a:r>
            <a:r>
              <a:rPr lang="zh-CN" altLang="en-US" dirty="0"/>
              <a:t>位</a:t>
            </a:r>
            <a:endParaRPr lang="en-US" altLang="zh-CN" dirty="0"/>
          </a:p>
          <a:p>
            <a:pPr lvl="1"/>
            <a:r>
              <a:rPr lang="zh-CN" altLang="en-US" dirty="0"/>
              <a:t>标准帧：标志位</a:t>
            </a:r>
            <a:r>
              <a:rPr lang="en-US" altLang="zh-CN" dirty="0"/>
              <a:t>IDE</a:t>
            </a:r>
            <a:r>
              <a:rPr lang="zh-CN" altLang="en-US" dirty="0"/>
              <a:t>、保留位</a:t>
            </a:r>
            <a:r>
              <a:rPr lang="en-US" altLang="zh-CN" dirty="0"/>
              <a:t>r0</a:t>
            </a:r>
            <a:r>
              <a:rPr lang="zh-CN" altLang="en-US" dirty="0"/>
              <a:t>、数据长度码</a:t>
            </a:r>
            <a:r>
              <a:rPr lang="en-US" altLang="zh-CN" dirty="0"/>
              <a:t>DLC</a:t>
            </a:r>
          </a:p>
          <a:p>
            <a:pPr lvl="1"/>
            <a:r>
              <a:rPr lang="zh-CN" altLang="en-US" dirty="0"/>
              <a:t>扩展帧：</a:t>
            </a:r>
            <a:r>
              <a:rPr lang="en-US" altLang="zh-CN" dirty="0"/>
              <a:t>2</a:t>
            </a:r>
            <a:r>
              <a:rPr lang="zh-CN" altLang="en-US" dirty="0"/>
              <a:t>个保留位</a:t>
            </a:r>
            <a:r>
              <a:rPr lang="en-US" altLang="zh-CN" dirty="0"/>
              <a:t>r1</a:t>
            </a:r>
            <a:r>
              <a:rPr lang="zh-CN" altLang="en-US" dirty="0"/>
              <a:t>、</a:t>
            </a:r>
            <a:r>
              <a:rPr lang="en-US" altLang="zh-CN" dirty="0"/>
              <a:t>r0</a:t>
            </a:r>
            <a:r>
              <a:rPr lang="zh-CN" altLang="en-US" dirty="0"/>
              <a:t>、数据长度码</a:t>
            </a:r>
            <a:r>
              <a:rPr lang="en-US" altLang="zh-CN" dirty="0"/>
              <a:t>DLC</a:t>
            </a:r>
          </a:p>
          <a:p>
            <a:pPr lvl="1"/>
            <a:r>
              <a:rPr lang="en-US" altLang="zh-CN" dirty="0"/>
              <a:t>IDE</a:t>
            </a:r>
            <a:r>
              <a:rPr lang="zh-CN" altLang="en-US" dirty="0"/>
              <a:t>：</a:t>
            </a:r>
            <a:r>
              <a:rPr lang="en-US" altLang="zh-CN" dirty="0"/>
              <a:t>1</a:t>
            </a:r>
            <a:r>
              <a:rPr lang="zh-CN" altLang="en-US" dirty="0"/>
              <a:t>位，扩展帧标志位</a:t>
            </a:r>
            <a:endParaRPr lang="en-US" altLang="zh-CN" dirty="0"/>
          </a:p>
          <a:p>
            <a:pPr lvl="1"/>
            <a:r>
              <a:rPr lang="en-US" altLang="zh-CN" dirty="0"/>
              <a:t>DLC</a:t>
            </a:r>
            <a:r>
              <a:rPr lang="zh-CN" altLang="en-US" dirty="0"/>
              <a:t>：</a:t>
            </a:r>
            <a:r>
              <a:rPr lang="en-US" altLang="zh-CN" dirty="0"/>
              <a:t>4</a:t>
            </a:r>
            <a:r>
              <a:rPr lang="zh-CN" altLang="en-US" dirty="0"/>
              <a:t>位：数据长度码，允许的字节数</a:t>
            </a:r>
            <a:r>
              <a:rPr lang="en-US" altLang="zh-CN" dirty="0"/>
              <a:t>0-8</a:t>
            </a:r>
          </a:p>
          <a:p>
            <a:pPr lvl="1"/>
            <a:endParaRPr lang="en-US" altLang="zh-CN" dirty="0"/>
          </a:p>
        </p:txBody>
      </p:sp>
      <p:sp>
        <p:nvSpPr>
          <p:cNvPr id="5" name="日期占位符 4">
            <a:extLst>
              <a:ext uri="{FF2B5EF4-FFF2-40B4-BE49-F238E27FC236}">
                <a16:creationId xmlns:a16="http://schemas.microsoft.com/office/drawing/2014/main" id="{F8CF9459-A14C-49FA-A5B8-54116A3B2888}"/>
              </a:ext>
            </a:extLst>
          </p:cNvPr>
          <p:cNvSpPr>
            <a:spLocks noGrp="1"/>
          </p:cNvSpPr>
          <p:nvPr>
            <p:ph type="dt" sz="half" idx="10"/>
          </p:nvPr>
        </p:nvSpPr>
        <p:spPr/>
        <p:txBody>
          <a:bodyPr/>
          <a:lstStyle/>
          <a:p>
            <a:fld id="{27EC6350-9C69-4F21-8D53-DEC67C02B89C}"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AB87E25D-9230-4150-8694-3417A1677D54}"/>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67622DFC-201E-4F8D-A98E-4E1F376323A8}"/>
              </a:ext>
            </a:extLst>
          </p:cNvPr>
          <p:cNvSpPr>
            <a:spLocks noGrp="1"/>
          </p:cNvSpPr>
          <p:nvPr>
            <p:ph type="sldNum" sz="quarter" idx="12"/>
          </p:nvPr>
        </p:nvSpPr>
        <p:spPr/>
        <p:txBody>
          <a:bodyPr/>
          <a:lstStyle/>
          <a:p>
            <a:fld id="{D2BE3B3C-08EA-47AD-A385-10D430A3A58B}" type="slidenum">
              <a:rPr lang="zh-CN" altLang="en-US" smtClean="0"/>
              <a:pPr/>
              <a:t>47</a:t>
            </a:fld>
            <a:endParaRPr lang="zh-CN" altLang="en-US"/>
          </a:p>
        </p:txBody>
      </p:sp>
      <p:pic>
        <p:nvPicPr>
          <p:cNvPr id="13" name="图片 12">
            <a:extLst>
              <a:ext uri="{FF2B5EF4-FFF2-40B4-BE49-F238E27FC236}">
                <a16:creationId xmlns:a16="http://schemas.microsoft.com/office/drawing/2014/main" id="{9B7A74C1-32FF-402E-B6C0-0F17E5B06B5C}"/>
              </a:ext>
            </a:extLst>
          </p:cNvPr>
          <p:cNvPicPr>
            <a:picLocks noChangeAspect="1"/>
          </p:cNvPicPr>
          <p:nvPr/>
        </p:nvPicPr>
        <p:blipFill>
          <a:blip r:embed="rId2"/>
          <a:stretch>
            <a:fillRect/>
          </a:stretch>
        </p:blipFill>
        <p:spPr>
          <a:xfrm>
            <a:off x="542925" y="3980847"/>
            <a:ext cx="8058150" cy="2762250"/>
          </a:xfrm>
          <a:prstGeom prst="rect">
            <a:avLst/>
          </a:prstGeom>
        </p:spPr>
      </p:pic>
    </p:spTree>
    <p:extLst>
      <p:ext uri="{BB962C8B-B14F-4D97-AF65-F5344CB8AC3E}">
        <p14:creationId xmlns:p14="http://schemas.microsoft.com/office/powerpoint/2010/main" val="432515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数据帧</a:t>
            </a:r>
          </a:p>
        </p:txBody>
      </p:sp>
      <p:sp>
        <p:nvSpPr>
          <p:cNvPr id="3" name="内容占位符 2"/>
          <p:cNvSpPr>
            <a:spLocks noGrp="1"/>
          </p:cNvSpPr>
          <p:nvPr>
            <p:ph idx="1"/>
          </p:nvPr>
        </p:nvSpPr>
        <p:spPr/>
        <p:txBody>
          <a:bodyPr>
            <a:normAutofit/>
          </a:bodyPr>
          <a:lstStyle/>
          <a:p>
            <a:r>
              <a:rPr lang="zh-CN" altLang="en-US" dirty="0"/>
              <a:t>数据段</a:t>
            </a:r>
            <a:endParaRPr lang="en-US" altLang="zh-CN" dirty="0"/>
          </a:p>
          <a:p>
            <a:pPr lvl="1"/>
            <a:r>
              <a:rPr lang="zh-CN" altLang="en-US" dirty="0"/>
              <a:t>为</a:t>
            </a:r>
            <a:r>
              <a:rPr lang="en-US" altLang="zh-CN" dirty="0"/>
              <a:t>0-8</a:t>
            </a:r>
            <a:r>
              <a:rPr lang="zh-CN" altLang="en-US" dirty="0"/>
              <a:t>个字节，传输时最高有效位先传输。</a:t>
            </a:r>
            <a:endParaRPr lang="en-US" altLang="zh-CN" dirty="0"/>
          </a:p>
          <a:p>
            <a:r>
              <a:rPr lang="en-US" altLang="zh-CN" dirty="0"/>
              <a:t>CRC</a:t>
            </a:r>
            <a:r>
              <a:rPr lang="zh-CN" altLang="en-US" dirty="0"/>
              <a:t>（循环冗余码）校验段：</a:t>
            </a:r>
            <a:r>
              <a:rPr lang="en-US" altLang="zh-CN" dirty="0"/>
              <a:t>15+1</a:t>
            </a:r>
            <a:r>
              <a:rPr lang="zh-CN" altLang="en-US" dirty="0"/>
              <a:t>位</a:t>
            </a:r>
            <a:endParaRPr lang="en-US" altLang="zh-CN" dirty="0"/>
          </a:p>
          <a:p>
            <a:pPr lvl="1"/>
            <a:r>
              <a:rPr lang="zh-CN" altLang="en-US" dirty="0"/>
              <a:t>由帧起始段、仲裁段、控制段和数据段计算得到的</a:t>
            </a:r>
            <a:r>
              <a:rPr lang="en-US" altLang="zh-CN" dirty="0"/>
              <a:t>15</a:t>
            </a:r>
            <a:r>
              <a:rPr lang="zh-CN" altLang="en-US" dirty="0"/>
              <a:t>位</a:t>
            </a:r>
            <a:r>
              <a:rPr lang="en-US" altLang="zh-CN" dirty="0"/>
              <a:t>CRC</a:t>
            </a:r>
            <a:r>
              <a:rPr lang="zh-CN" altLang="en-US" dirty="0"/>
              <a:t>值和</a:t>
            </a:r>
            <a:r>
              <a:rPr lang="en-US" altLang="zh-CN" dirty="0"/>
              <a:t>1</a:t>
            </a:r>
            <a:r>
              <a:rPr lang="zh-CN" altLang="en-US" dirty="0"/>
              <a:t>位隐性电平定界符构成</a:t>
            </a:r>
            <a:endParaRPr lang="en-US" altLang="zh-CN" dirty="0"/>
          </a:p>
          <a:p>
            <a:pPr lvl="1"/>
            <a:r>
              <a:rPr lang="en-US" altLang="zh-CN" dirty="0"/>
              <a:t>RCR</a:t>
            </a:r>
            <a:r>
              <a:rPr lang="zh-CN" altLang="en-US" dirty="0"/>
              <a:t>最适用于低于</a:t>
            </a:r>
            <a:r>
              <a:rPr lang="en-US" altLang="zh-CN" dirty="0"/>
              <a:t>127</a:t>
            </a:r>
            <a:r>
              <a:rPr lang="zh-CN" altLang="en-US" dirty="0"/>
              <a:t>位帧检查，多项式除法，其系数是模</a:t>
            </a:r>
            <a:r>
              <a:rPr lang="en-US" altLang="zh-CN" dirty="0"/>
              <a:t>2</a:t>
            </a:r>
            <a:r>
              <a:rPr lang="zh-CN" altLang="en-US" dirty="0"/>
              <a:t>计算</a:t>
            </a:r>
            <a:endParaRPr lang="en-US" altLang="zh-CN" dirty="0"/>
          </a:p>
        </p:txBody>
      </p:sp>
      <p:sp>
        <p:nvSpPr>
          <p:cNvPr id="4" name="日期占位符 3">
            <a:extLst>
              <a:ext uri="{FF2B5EF4-FFF2-40B4-BE49-F238E27FC236}">
                <a16:creationId xmlns:a16="http://schemas.microsoft.com/office/drawing/2014/main" id="{1635FC50-723C-4567-8BFC-E6D184EA7792}"/>
              </a:ext>
            </a:extLst>
          </p:cNvPr>
          <p:cNvSpPr>
            <a:spLocks noGrp="1"/>
          </p:cNvSpPr>
          <p:nvPr>
            <p:ph type="dt" sz="half" idx="10"/>
          </p:nvPr>
        </p:nvSpPr>
        <p:spPr/>
        <p:txBody>
          <a:bodyPr/>
          <a:lstStyle/>
          <a:p>
            <a:fld id="{0DAD6781-E697-4070-8F4E-56E475340F32}"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C48A6131-1F22-4385-A85E-4543BC326AED}"/>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6056A6FC-87F8-4A1B-A200-F803A0FC3B6F}"/>
              </a:ext>
            </a:extLst>
          </p:cNvPr>
          <p:cNvSpPr>
            <a:spLocks noGrp="1"/>
          </p:cNvSpPr>
          <p:nvPr>
            <p:ph type="sldNum" sz="quarter" idx="12"/>
          </p:nvPr>
        </p:nvSpPr>
        <p:spPr/>
        <p:txBody>
          <a:bodyPr/>
          <a:lstStyle/>
          <a:p>
            <a:fld id="{D2BE3B3C-08EA-47AD-A385-10D430A3A58B}" type="slidenum">
              <a:rPr lang="zh-CN" altLang="en-US" smtClean="0"/>
              <a:pPr/>
              <a:t>48</a:t>
            </a:fld>
            <a:endParaRPr lang="zh-CN" altLang="en-US"/>
          </a:p>
        </p:txBody>
      </p:sp>
    </p:spTree>
    <p:extLst>
      <p:ext uri="{BB962C8B-B14F-4D97-AF65-F5344CB8AC3E}">
        <p14:creationId xmlns:p14="http://schemas.microsoft.com/office/powerpoint/2010/main" val="3018650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ACK</a:t>
            </a:r>
            <a:r>
              <a:rPr lang="zh-CN" altLang="en-US"/>
              <a:t>段</a:t>
            </a:r>
            <a:endParaRPr lang="zh-CN" altLang="en-US" dirty="0"/>
          </a:p>
        </p:txBody>
      </p:sp>
      <p:sp>
        <p:nvSpPr>
          <p:cNvPr id="3" name="内容占位符 2"/>
          <p:cNvSpPr>
            <a:spLocks noGrp="1"/>
          </p:cNvSpPr>
          <p:nvPr>
            <p:ph idx="1"/>
          </p:nvPr>
        </p:nvSpPr>
        <p:spPr>
          <a:xfrm>
            <a:off x="235879" y="1147728"/>
            <a:ext cx="8672242" cy="4776537"/>
          </a:xfrm>
        </p:spPr>
        <p:txBody>
          <a:bodyPr>
            <a:normAutofit/>
          </a:bodyPr>
          <a:lstStyle/>
          <a:p>
            <a:r>
              <a:rPr lang="en-US" altLang="zh-CN" sz="2800" dirty="0"/>
              <a:t>ACK</a:t>
            </a:r>
            <a:r>
              <a:rPr lang="zh-CN" altLang="en-US" sz="2800" dirty="0"/>
              <a:t>槽：</a:t>
            </a:r>
            <a:r>
              <a:rPr lang="en-US" altLang="zh-CN" sz="2800" dirty="0"/>
              <a:t>1</a:t>
            </a:r>
            <a:r>
              <a:rPr lang="zh-CN" altLang="en-US" sz="2800" dirty="0"/>
              <a:t>位</a:t>
            </a:r>
            <a:endParaRPr lang="en-US" altLang="zh-CN" sz="2800" dirty="0"/>
          </a:p>
          <a:p>
            <a:pPr lvl="1"/>
            <a:r>
              <a:rPr lang="zh-CN" altLang="en-US" sz="2400" dirty="0"/>
              <a:t>发送节点发送隐性电平、接收正确的节点发送显性电平</a:t>
            </a:r>
            <a:endParaRPr lang="en-US" altLang="zh-CN" sz="2400" dirty="0"/>
          </a:p>
          <a:p>
            <a:pPr lvl="1"/>
            <a:r>
              <a:rPr lang="zh-CN" altLang="en-US" sz="2400" dirty="0"/>
              <a:t>总线线与结果为显性电平，发送成功，否则失败</a:t>
            </a:r>
            <a:endParaRPr lang="en-US" altLang="zh-CN" sz="2400" dirty="0"/>
          </a:p>
          <a:p>
            <a:r>
              <a:rPr lang="en-US" altLang="zh-CN" sz="2800" dirty="0"/>
              <a:t>ACK</a:t>
            </a:r>
            <a:r>
              <a:rPr lang="zh-CN" altLang="en-US" sz="2800" dirty="0"/>
              <a:t>界定符：</a:t>
            </a:r>
            <a:r>
              <a:rPr lang="en-US" altLang="zh-CN" sz="2800" dirty="0"/>
              <a:t>1</a:t>
            </a:r>
            <a:r>
              <a:rPr lang="zh-CN" altLang="en-US" sz="2800" dirty="0"/>
              <a:t>位</a:t>
            </a:r>
            <a:endParaRPr lang="en-US" altLang="zh-CN" sz="2800" dirty="0"/>
          </a:p>
          <a:p>
            <a:pPr lvl="1"/>
            <a:r>
              <a:rPr lang="zh-CN" altLang="en-US" sz="2400" dirty="0"/>
              <a:t>一个隐性电平</a:t>
            </a:r>
            <a:endParaRPr lang="en-US" altLang="zh-CN" sz="2400" dirty="0"/>
          </a:p>
        </p:txBody>
      </p:sp>
      <p:sp>
        <p:nvSpPr>
          <p:cNvPr id="5" name="日期占位符 4">
            <a:extLst>
              <a:ext uri="{FF2B5EF4-FFF2-40B4-BE49-F238E27FC236}">
                <a16:creationId xmlns:a16="http://schemas.microsoft.com/office/drawing/2014/main" id="{18F10263-F484-4A2D-B28C-6D3DF563C89D}"/>
              </a:ext>
            </a:extLst>
          </p:cNvPr>
          <p:cNvSpPr>
            <a:spLocks noGrp="1"/>
          </p:cNvSpPr>
          <p:nvPr>
            <p:ph type="dt" sz="half" idx="10"/>
          </p:nvPr>
        </p:nvSpPr>
        <p:spPr/>
        <p:txBody>
          <a:bodyPr/>
          <a:lstStyle/>
          <a:p>
            <a:fld id="{0EA45BFD-E429-4220-A705-DC15A18B6747}"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56283BDC-2AC3-420A-A3F0-E8059A77DAEB}"/>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BBE08699-1EAA-45EE-9A3C-330FC1F426C9}"/>
              </a:ext>
            </a:extLst>
          </p:cNvPr>
          <p:cNvSpPr>
            <a:spLocks noGrp="1"/>
          </p:cNvSpPr>
          <p:nvPr>
            <p:ph type="sldNum" sz="quarter" idx="12"/>
          </p:nvPr>
        </p:nvSpPr>
        <p:spPr/>
        <p:txBody>
          <a:bodyPr/>
          <a:lstStyle/>
          <a:p>
            <a:fld id="{D2BE3B3C-08EA-47AD-A385-10D430A3A58B}" type="slidenum">
              <a:rPr lang="zh-CN" altLang="en-US" smtClean="0"/>
              <a:pPr/>
              <a:t>49</a:t>
            </a:fld>
            <a:endParaRPr lang="zh-CN" altLang="en-US"/>
          </a:p>
        </p:txBody>
      </p:sp>
      <p:pic>
        <p:nvPicPr>
          <p:cNvPr id="13" name="图片 12">
            <a:extLst>
              <a:ext uri="{FF2B5EF4-FFF2-40B4-BE49-F238E27FC236}">
                <a16:creationId xmlns:a16="http://schemas.microsoft.com/office/drawing/2014/main" id="{2AFCDA3A-D2A5-4A00-BFE1-AD816D101C58}"/>
              </a:ext>
            </a:extLst>
          </p:cNvPr>
          <p:cNvPicPr>
            <a:picLocks noChangeAspect="1"/>
          </p:cNvPicPr>
          <p:nvPr/>
        </p:nvPicPr>
        <p:blipFill>
          <a:blip r:embed="rId2"/>
          <a:stretch>
            <a:fillRect/>
          </a:stretch>
        </p:blipFill>
        <p:spPr>
          <a:xfrm>
            <a:off x="171450" y="3981165"/>
            <a:ext cx="8801100" cy="1943100"/>
          </a:xfrm>
          <a:prstGeom prst="rect">
            <a:avLst/>
          </a:prstGeom>
        </p:spPr>
      </p:pic>
    </p:spTree>
    <p:extLst>
      <p:ext uri="{BB962C8B-B14F-4D97-AF65-F5344CB8AC3E}">
        <p14:creationId xmlns:p14="http://schemas.microsoft.com/office/powerpoint/2010/main" val="478050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42655-5E72-4D23-B89D-9F659F99A153}"/>
              </a:ext>
            </a:extLst>
          </p:cNvPr>
          <p:cNvSpPr>
            <a:spLocks noGrp="1"/>
          </p:cNvSpPr>
          <p:nvPr>
            <p:ph type="title"/>
          </p:nvPr>
        </p:nvSpPr>
        <p:spPr/>
        <p:txBody>
          <a:bodyPr/>
          <a:lstStyle/>
          <a:p>
            <a:r>
              <a:rPr lang="zh-CN" altLang="en-US" dirty="0"/>
              <a:t>总线与接口的关系</a:t>
            </a:r>
          </a:p>
        </p:txBody>
      </p:sp>
      <p:sp>
        <p:nvSpPr>
          <p:cNvPr id="4" name="日期占位符 3">
            <a:extLst>
              <a:ext uri="{FF2B5EF4-FFF2-40B4-BE49-F238E27FC236}">
                <a16:creationId xmlns:a16="http://schemas.microsoft.com/office/drawing/2014/main" id="{4B863E3B-6FA2-43D6-93A5-B3822EA009F9}"/>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388D6A4F-2813-4588-B2A5-261494A710BC}"/>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65ADE6C9-0CE9-40D8-90A3-5FFE634E4767}"/>
              </a:ext>
            </a:extLst>
          </p:cNvPr>
          <p:cNvSpPr>
            <a:spLocks noGrp="1"/>
          </p:cNvSpPr>
          <p:nvPr>
            <p:ph type="sldNum" sz="quarter" idx="12"/>
          </p:nvPr>
        </p:nvSpPr>
        <p:spPr/>
        <p:txBody>
          <a:bodyPr/>
          <a:lstStyle/>
          <a:p>
            <a:fld id="{D2BE3B3C-08EA-47AD-A385-10D430A3A58B}" type="slidenum">
              <a:rPr lang="zh-CN" altLang="en-US" smtClean="0"/>
              <a:t>5</a:t>
            </a:fld>
            <a:endParaRPr lang="zh-CN" altLang="en-US"/>
          </a:p>
        </p:txBody>
      </p:sp>
      <p:graphicFrame>
        <p:nvGraphicFramePr>
          <p:cNvPr id="7" name="表格 6">
            <a:extLst>
              <a:ext uri="{FF2B5EF4-FFF2-40B4-BE49-F238E27FC236}">
                <a16:creationId xmlns:a16="http://schemas.microsoft.com/office/drawing/2014/main" id="{79397B91-4AEB-4217-B83C-CCDCE9D60FFF}"/>
              </a:ext>
            </a:extLst>
          </p:cNvPr>
          <p:cNvGraphicFramePr>
            <a:graphicFrameLocks noGrp="1"/>
          </p:cNvGraphicFramePr>
          <p:nvPr>
            <p:extLst>
              <p:ext uri="{D42A27DB-BD31-4B8C-83A1-F6EECF244321}">
                <p14:modId xmlns:p14="http://schemas.microsoft.com/office/powerpoint/2010/main" val="2889765827"/>
              </p:ext>
            </p:extLst>
          </p:nvPr>
        </p:nvGraphicFramePr>
        <p:xfrm>
          <a:off x="291165" y="1180618"/>
          <a:ext cx="8424573" cy="4896092"/>
        </p:xfrm>
        <a:graphic>
          <a:graphicData uri="http://schemas.openxmlformats.org/drawingml/2006/table">
            <a:tbl>
              <a:tblPr firstRow="1" firstCol="1" bandRow="1">
                <a:tableStyleId>{5C22544A-7EE6-4342-B048-85BDC9FD1C3A}</a:tableStyleId>
              </a:tblPr>
              <a:tblGrid>
                <a:gridCol w="1711255">
                  <a:extLst>
                    <a:ext uri="{9D8B030D-6E8A-4147-A177-3AD203B41FA5}">
                      <a16:colId xmlns:a16="http://schemas.microsoft.com/office/drawing/2014/main" val="3710482085"/>
                    </a:ext>
                  </a:extLst>
                </a:gridCol>
                <a:gridCol w="3148314">
                  <a:extLst>
                    <a:ext uri="{9D8B030D-6E8A-4147-A177-3AD203B41FA5}">
                      <a16:colId xmlns:a16="http://schemas.microsoft.com/office/drawing/2014/main" val="1203063103"/>
                    </a:ext>
                  </a:extLst>
                </a:gridCol>
                <a:gridCol w="3565004">
                  <a:extLst>
                    <a:ext uri="{9D8B030D-6E8A-4147-A177-3AD203B41FA5}">
                      <a16:colId xmlns:a16="http://schemas.microsoft.com/office/drawing/2014/main" val="1893833497"/>
                    </a:ext>
                  </a:extLst>
                </a:gridCol>
              </a:tblGrid>
              <a:tr h="667648">
                <a:tc>
                  <a:txBody>
                    <a:bodyPr/>
                    <a:lstStyle/>
                    <a:p>
                      <a:pPr algn="ctr">
                        <a:spcAft>
                          <a:spcPts val="1200"/>
                        </a:spcAft>
                      </a:pPr>
                      <a:r>
                        <a:rPr lang="zh-CN" sz="2000" kern="0" dirty="0">
                          <a:effectLst/>
                          <a:latin typeface="微软雅黑" panose="020B0503020204020204" pitchFamily="34" charset="-122"/>
                          <a:ea typeface="微软雅黑" panose="020B0503020204020204" pitchFamily="34" charset="-122"/>
                        </a:rPr>
                        <a:t>属性</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ctr">
                        <a:spcAft>
                          <a:spcPts val="1200"/>
                        </a:spcAft>
                      </a:pPr>
                      <a:r>
                        <a:rPr lang="zh-CN" sz="2000" kern="0" dirty="0">
                          <a:effectLst/>
                          <a:latin typeface="微软雅黑" panose="020B0503020204020204" pitchFamily="34" charset="-122"/>
                          <a:ea typeface="微软雅黑" panose="020B0503020204020204" pitchFamily="34" charset="-122"/>
                        </a:rPr>
                        <a:t>总线</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ctr">
                        <a:spcAft>
                          <a:spcPts val="1200"/>
                        </a:spcAft>
                      </a:pPr>
                      <a:r>
                        <a:rPr lang="zh-CN" sz="2000" kern="0" dirty="0">
                          <a:effectLst/>
                          <a:latin typeface="微软雅黑" panose="020B0503020204020204" pitchFamily="34" charset="-122"/>
                          <a:ea typeface="微软雅黑" panose="020B0503020204020204" pitchFamily="34" charset="-122"/>
                        </a:rPr>
                        <a:t>接口</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780087162"/>
                  </a:ext>
                </a:extLst>
              </a:tr>
              <a:tr h="1057111">
                <a:tc>
                  <a:txBody>
                    <a:bodyPr/>
                    <a:lstStyle/>
                    <a:p>
                      <a:pPr algn="ctr">
                        <a:spcAft>
                          <a:spcPts val="1200"/>
                        </a:spcAft>
                      </a:pPr>
                      <a:r>
                        <a:rPr lang="zh-CN" sz="2000" kern="0" dirty="0">
                          <a:effectLst/>
                          <a:latin typeface="微软雅黑" panose="020B0503020204020204" pitchFamily="34" charset="-122"/>
                          <a:ea typeface="微软雅黑" panose="020B0503020204020204" pitchFamily="34" charset="-122"/>
                        </a:rPr>
                        <a:t>作用范围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l">
                        <a:spcAft>
                          <a:spcPts val="1200"/>
                        </a:spcAft>
                      </a:pPr>
                      <a:r>
                        <a:rPr lang="zh-CN" sz="2000" kern="0" dirty="0">
                          <a:effectLst/>
                          <a:latin typeface="微软雅黑" panose="020B0503020204020204" pitchFamily="34" charset="-122"/>
                          <a:ea typeface="微软雅黑" panose="020B0503020204020204" pitchFamily="34" charset="-122"/>
                        </a:rPr>
                        <a:t>主要用于计算机内部各部件之间的通信（如</a:t>
                      </a:r>
                      <a:r>
                        <a:rPr lang="en-US" sz="2000" kern="0" dirty="0">
                          <a:effectLst/>
                          <a:latin typeface="微软雅黑" panose="020B0503020204020204" pitchFamily="34" charset="-122"/>
                          <a:ea typeface="微软雅黑" panose="020B0503020204020204" pitchFamily="34" charset="-122"/>
                        </a:rPr>
                        <a:t>CPU</a:t>
                      </a:r>
                      <a:r>
                        <a:rPr lang="zh-CN" sz="2000" kern="0" dirty="0">
                          <a:effectLst/>
                          <a:latin typeface="微软雅黑" panose="020B0503020204020204" pitchFamily="34" charset="-122"/>
                          <a:ea typeface="微软雅黑" panose="020B0503020204020204" pitchFamily="34" charset="-122"/>
                        </a:rPr>
                        <a:t>与内存）。</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l">
                        <a:spcAft>
                          <a:spcPts val="1200"/>
                        </a:spcAft>
                      </a:pPr>
                      <a:r>
                        <a:rPr lang="zh-CN" sz="2000" kern="0">
                          <a:effectLst/>
                          <a:latin typeface="微软雅黑" panose="020B0503020204020204" pitchFamily="34" charset="-122"/>
                          <a:ea typeface="微软雅黑" panose="020B0503020204020204" pitchFamily="34" charset="-122"/>
                        </a:rPr>
                        <a:t>主要用于计算机与外部设备之间的通信（如键盘与计算机）。</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3197456443"/>
                  </a:ext>
                </a:extLst>
              </a:tr>
              <a:tr h="1057111">
                <a:tc>
                  <a:txBody>
                    <a:bodyPr/>
                    <a:lstStyle/>
                    <a:p>
                      <a:pPr algn="ctr">
                        <a:spcAft>
                          <a:spcPts val="1200"/>
                        </a:spcAft>
                      </a:pPr>
                      <a:r>
                        <a:rPr lang="zh-CN" sz="2000" kern="0" dirty="0">
                          <a:effectLst/>
                          <a:latin typeface="微软雅黑" panose="020B0503020204020204" pitchFamily="34" charset="-122"/>
                          <a:ea typeface="微软雅黑" panose="020B0503020204020204" pitchFamily="34" charset="-122"/>
                        </a:rPr>
                        <a:t>共享性</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l">
                        <a:spcAft>
                          <a:spcPts val="1200"/>
                        </a:spcAft>
                      </a:pPr>
                      <a:r>
                        <a:rPr lang="zh-CN" sz="2000" kern="0" dirty="0">
                          <a:effectLst/>
                          <a:latin typeface="微软雅黑" panose="020B0503020204020204" pitchFamily="34" charset="-122"/>
                          <a:ea typeface="微软雅黑" panose="020B0503020204020204" pitchFamily="34" charset="-122"/>
                        </a:rPr>
                        <a:t>通常是一个共享的通信路径，多个设备可以同时使用（需仲裁）。</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l">
                        <a:spcAft>
                          <a:spcPts val="1200"/>
                        </a:spcAft>
                      </a:pPr>
                      <a:r>
                        <a:rPr lang="zh-CN" sz="2000" kern="0">
                          <a:effectLst/>
                          <a:latin typeface="微软雅黑" panose="020B0503020204020204" pitchFamily="34" charset="-122"/>
                          <a:ea typeface="微软雅黑" panose="020B0503020204020204" pitchFamily="34" charset="-122"/>
                        </a:rPr>
                        <a:t>通常是点对点的连接，每个接口服务于特定的设备或模块。</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887527537"/>
                  </a:ext>
                </a:extLst>
              </a:tr>
              <a:tr h="1057111">
                <a:tc>
                  <a:txBody>
                    <a:bodyPr/>
                    <a:lstStyle/>
                    <a:p>
                      <a:pPr algn="ctr">
                        <a:spcAft>
                          <a:spcPts val="1200"/>
                        </a:spcAft>
                      </a:pPr>
                      <a:r>
                        <a:rPr lang="zh-CN" sz="2000" kern="0" dirty="0">
                          <a:effectLst/>
                          <a:latin typeface="微软雅黑" panose="020B0503020204020204" pitchFamily="34" charset="-122"/>
                          <a:ea typeface="微软雅黑" panose="020B0503020204020204" pitchFamily="34" charset="-122"/>
                        </a:rPr>
                        <a:t>复杂性</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l">
                        <a:spcAft>
                          <a:spcPts val="1200"/>
                        </a:spcAft>
                      </a:pPr>
                      <a:r>
                        <a:rPr lang="zh-CN" sz="2000" kern="0" dirty="0">
                          <a:effectLst/>
                          <a:latin typeface="微软雅黑" panose="020B0503020204020204" pitchFamily="34" charset="-122"/>
                          <a:ea typeface="微软雅黑" panose="020B0503020204020204" pitchFamily="34" charset="-122"/>
                        </a:rPr>
                        <a:t>涉及整个系统的架构设计，影响整体性能。</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l">
                        <a:spcAft>
                          <a:spcPts val="1200"/>
                        </a:spcAft>
                      </a:pPr>
                      <a:r>
                        <a:rPr lang="zh-CN" sz="2000" kern="0" dirty="0">
                          <a:effectLst/>
                          <a:latin typeface="微软雅黑" panose="020B0503020204020204" pitchFamily="34" charset="-122"/>
                          <a:ea typeface="微软雅黑" panose="020B0503020204020204" pitchFamily="34" charset="-122"/>
                        </a:rPr>
                        <a:t>相对独立，主要关注设备间的通信协议和电气特性。</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212096534"/>
                  </a:ext>
                </a:extLst>
              </a:tr>
              <a:tr h="1057111">
                <a:tc>
                  <a:txBody>
                    <a:bodyPr/>
                    <a:lstStyle/>
                    <a:p>
                      <a:pPr algn="ctr">
                        <a:spcAft>
                          <a:spcPts val="1200"/>
                        </a:spcAft>
                      </a:pPr>
                      <a:r>
                        <a:rPr lang="zh-CN" sz="2000" kern="0" dirty="0">
                          <a:effectLst/>
                          <a:latin typeface="微软雅黑" panose="020B0503020204020204" pitchFamily="34" charset="-122"/>
                          <a:ea typeface="微软雅黑" panose="020B0503020204020204" pitchFamily="34" charset="-122"/>
                        </a:rPr>
                        <a:t>传输方式</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l">
                        <a:spcAft>
                          <a:spcPts val="1200"/>
                        </a:spcAft>
                      </a:pPr>
                      <a:r>
                        <a:rPr lang="zh-CN" sz="2000" kern="0" dirty="0">
                          <a:effectLst/>
                          <a:latin typeface="微软雅黑" panose="020B0503020204020204" pitchFamily="34" charset="-122"/>
                          <a:ea typeface="微软雅黑" panose="020B0503020204020204" pitchFamily="34" charset="-122"/>
                        </a:rPr>
                        <a:t>可能是并行或串行传输（如传统</a:t>
                      </a:r>
                      <a:r>
                        <a:rPr lang="en-US" sz="2000" kern="0" dirty="0">
                          <a:effectLst/>
                          <a:latin typeface="微软雅黑" panose="020B0503020204020204" pitchFamily="34" charset="-122"/>
                          <a:ea typeface="微软雅黑" panose="020B0503020204020204" pitchFamily="34" charset="-122"/>
                        </a:rPr>
                        <a:t>ISA</a:t>
                      </a:r>
                      <a:r>
                        <a:rPr lang="zh-CN" sz="2000" kern="0" dirty="0">
                          <a:effectLst/>
                          <a:latin typeface="微软雅黑" panose="020B0503020204020204" pitchFamily="34" charset="-122"/>
                          <a:ea typeface="微软雅黑" panose="020B0503020204020204" pitchFamily="34" charset="-122"/>
                        </a:rPr>
                        <a:t>总线为并行，</a:t>
                      </a:r>
                      <a:r>
                        <a:rPr lang="en-US" sz="2000" kern="0" dirty="0">
                          <a:effectLst/>
                          <a:latin typeface="微软雅黑" panose="020B0503020204020204" pitchFamily="34" charset="-122"/>
                          <a:ea typeface="微软雅黑" panose="020B0503020204020204" pitchFamily="34" charset="-122"/>
                        </a:rPr>
                        <a:t>PCIe</a:t>
                      </a:r>
                      <a:r>
                        <a:rPr lang="zh-CN" sz="2000" kern="0" dirty="0">
                          <a:effectLst/>
                          <a:latin typeface="微软雅黑" panose="020B0503020204020204" pitchFamily="34" charset="-122"/>
                          <a:ea typeface="微软雅黑" panose="020B0503020204020204" pitchFamily="34" charset="-122"/>
                        </a:rPr>
                        <a:t>为串行）。</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tc>
                  <a:txBody>
                    <a:bodyPr/>
                    <a:lstStyle/>
                    <a:p>
                      <a:pPr algn="l">
                        <a:spcAft>
                          <a:spcPts val="1200"/>
                        </a:spcAft>
                      </a:pPr>
                      <a:r>
                        <a:rPr lang="zh-CN" sz="2000" kern="0" dirty="0">
                          <a:effectLst/>
                          <a:latin typeface="微软雅黑" panose="020B0503020204020204" pitchFamily="34" charset="-122"/>
                          <a:ea typeface="微软雅黑" panose="020B0503020204020204" pitchFamily="34" charset="-122"/>
                        </a:rPr>
                        <a:t>通常是串行传输（如</a:t>
                      </a:r>
                      <a:r>
                        <a:rPr lang="en-US" sz="2000" kern="0" dirty="0">
                          <a:effectLst/>
                          <a:latin typeface="微软雅黑" panose="020B0503020204020204" pitchFamily="34" charset="-122"/>
                          <a:ea typeface="微软雅黑" panose="020B0503020204020204" pitchFamily="34" charset="-122"/>
                        </a:rPr>
                        <a:t>USB</a:t>
                      </a:r>
                      <a:r>
                        <a:rPr lang="zh-CN" sz="2000" kern="0" dirty="0">
                          <a:effectLst/>
                          <a:latin typeface="微软雅黑" panose="020B0503020204020204" pitchFamily="34" charset="-122"/>
                          <a:ea typeface="微软雅黑" panose="020B0503020204020204" pitchFamily="34" charset="-122"/>
                        </a:rPr>
                        <a:t>、</a:t>
                      </a:r>
                      <a:r>
                        <a:rPr lang="en-US" sz="2000" kern="0" dirty="0">
                          <a:effectLst/>
                          <a:latin typeface="微软雅黑" panose="020B0503020204020204" pitchFamily="34" charset="-122"/>
                          <a:ea typeface="微软雅黑" panose="020B0503020204020204" pitchFamily="34" charset="-122"/>
                        </a:rPr>
                        <a:t>HDMI</a:t>
                      </a:r>
                      <a:r>
                        <a:rPr lang="zh-CN" sz="2000" kern="0" dirty="0">
                          <a:effectLst/>
                          <a:latin typeface="微软雅黑" panose="020B0503020204020204" pitchFamily="34" charset="-122"/>
                          <a:ea typeface="微软雅黑" panose="020B0503020204020204" pitchFamily="34" charset="-122"/>
                        </a:rPr>
                        <a:t>、</a:t>
                      </a:r>
                      <a:r>
                        <a:rPr lang="en-US" sz="2000" kern="0" dirty="0">
                          <a:effectLst/>
                          <a:latin typeface="微软雅黑" panose="020B0503020204020204" pitchFamily="34" charset="-122"/>
                          <a:ea typeface="微软雅黑" panose="020B0503020204020204" pitchFamily="34" charset="-122"/>
                        </a:rPr>
                        <a:t>SATA</a:t>
                      </a:r>
                      <a:r>
                        <a:rPr lang="zh-CN" sz="2000" kern="0" dirty="0">
                          <a:effectLst/>
                          <a:latin typeface="微软雅黑" panose="020B0503020204020204" pitchFamily="34" charset="-122"/>
                          <a:ea typeface="微软雅黑" panose="020B0503020204020204" pitchFamily="34" charset="-122"/>
                        </a:rPr>
                        <a: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813610077"/>
                  </a:ext>
                </a:extLst>
              </a:tr>
            </a:tbl>
          </a:graphicData>
        </a:graphic>
      </p:graphicFrame>
    </p:spTree>
    <p:extLst>
      <p:ext uri="{BB962C8B-B14F-4D97-AF65-F5344CB8AC3E}">
        <p14:creationId xmlns:p14="http://schemas.microsoft.com/office/powerpoint/2010/main" val="1196226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1A52F-2CB7-49A9-8C25-E1D6DF963794}"/>
              </a:ext>
            </a:extLst>
          </p:cNvPr>
          <p:cNvSpPr>
            <a:spLocks noGrp="1"/>
          </p:cNvSpPr>
          <p:nvPr>
            <p:ph type="title"/>
          </p:nvPr>
        </p:nvSpPr>
        <p:spPr/>
        <p:txBody>
          <a:bodyPr/>
          <a:lstStyle/>
          <a:p>
            <a:r>
              <a:rPr lang="zh-CN" altLang="en-US" dirty="0"/>
              <a:t>其他帧格式</a:t>
            </a:r>
          </a:p>
        </p:txBody>
      </p:sp>
      <p:sp>
        <p:nvSpPr>
          <p:cNvPr id="3" name="内容占位符 2">
            <a:extLst>
              <a:ext uri="{FF2B5EF4-FFF2-40B4-BE49-F238E27FC236}">
                <a16:creationId xmlns:a16="http://schemas.microsoft.com/office/drawing/2014/main" id="{26A3D96B-36DA-4E0B-B295-E0EA54843634}"/>
              </a:ext>
            </a:extLst>
          </p:cNvPr>
          <p:cNvSpPr>
            <a:spLocks noGrp="1"/>
          </p:cNvSpPr>
          <p:nvPr>
            <p:ph idx="1"/>
          </p:nvPr>
        </p:nvSpPr>
        <p:spPr>
          <a:xfrm>
            <a:off x="291164" y="1192193"/>
            <a:ext cx="8672242" cy="4980008"/>
          </a:xfrm>
        </p:spPr>
        <p:txBody>
          <a:bodyPr>
            <a:normAutofit/>
          </a:bodyPr>
          <a:lstStyle/>
          <a:p>
            <a:pPr>
              <a:lnSpc>
                <a:spcPct val="130000"/>
              </a:lnSpc>
            </a:pPr>
            <a:r>
              <a:rPr lang="zh-CN" altLang="en-US" dirty="0"/>
              <a:t>远程帧：作为某数据接收器的节点，可以发送远程帧启动资源节点传输数据</a:t>
            </a:r>
            <a:endParaRPr lang="en-US" altLang="zh-CN" dirty="0"/>
          </a:p>
          <a:p>
            <a:pPr lvl="1">
              <a:lnSpc>
                <a:spcPct val="130000"/>
              </a:lnSpc>
            </a:pPr>
            <a:r>
              <a:rPr lang="zh-CN" altLang="en-US" dirty="0"/>
              <a:t>无数据段，</a:t>
            </a:r>
            <a:r>
              <a:rPr lang="en-US" altLang="zh-CN" dirty="0"/>
              <a:t>6</a:t>
            </a:r>
            <a:r>
              <a:rPr lang="zh-CN" altLang="en-US" dirty="0"/>
              <a:t>个段：帧起始、仲裁段、控制段、</a:t>
            </a:r>
            <a:r>
              <a:rPr lang="en-US" altLang="zh-CN" dirty="0"/>
              <a:t>CRC</a:t>
            </a:r>
            <a:r>
              <a:rPr lang="zh-CN" altLang="en-US" dirty="0"/>
              <a:t>段、</a:t>
            </a:r>
            <a:r>
              <a:rPr lang="en-US" altLang="zh-CN" dirty="0"/>
              <a:t>ACK</a:t>
            </a:r>
            <a:r>
              <a:rPr lang="zh-CN" altLang="en-US" dirty="0"/>
              <a:t>段和帧结束</a:t>
            </a:r>
            <a:endParaRPr lang="en-US" altLang="zh-CN" dirty="0"/>
          </a:p>
        </p:txBody>
      </p:sp>
      <p:sp>
        <p:nvSpPr>
          <p:cNvPr id="4" name="日期占位符 3">
            <a:extLst>
              <a:ext uri="{FF2B5EF4-FFF2-40B4-BE49-F238E27FC236}">
                <a16:creationId xmlns:a16="http://schemas.microsoft.com/office/drawing/2014/main" id="{57928ED3-5568-447D-A6A1-45D28242A1DE}"/>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AE1E9D94-1788-4DBD-8752-E5F911D0A1C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8EC59FBC-576D-4198-B20F-160DF38862FE}"/>
              </a:ext>
            </a:extLst>
          </p:cNvPr>
          <p:cNvSpPr>
            <a:spLocks noGrp="1"/>
          </p:cNvSpPr>
          <p:nvPr>
            <p:ph type="sldNum" sz="quarter" idx="12"/>
          </p:nvPr>
        </p:nvSpPr>
        <p:spPr/>
        <p:txBody>
          <a:bodyPr/>
          <a:lstStyle/>
          <a:p>
            <a:fld id="{D2BE3B3C-08EA-47AD-A385-10D430A3A58B}" type="slidenum">
              <a:rPr lang="zh-CN" altLang="en-US" smtClean="0"/>
              <a:t>50</a:t>
            </a:fld>
            <a:endParaRPr lang="zh-CN" altLang="en-US"/>
          </a:p>
        </p:txBody>
      </p:sp>
      <p:pic>
        <p:nvPicPr>
          <p:cNvPr id="9" name="图片 8">
            <a:extLst>
              <a:ext uri="{FF2B5EF4-FFF2-40B4-BE49-F238E27FC236}">
                <a16:creationId xmlns:a16="http://schemas.microsoft.com/office/drawing/2014/main" id="{73E2F4C1-9E51-4FAB-83D1-AB70C818547D}"/>
              </a:ext>
            </a:extLst>
          </p:cNvPr>
          <p:cNvPicPr>
            <a:picLocks noChangeAspect="1"/>
          </p:cNvPicPr>
          <p:nvPr/>
        </p:nvPicPr>
        <p:blipFill>
          <a:blip r:embed="rId2"/>
          <a:stretch>
            <a:fillRect/>
          </a:stretch>
        </p:blipFill>
        <p:spPr>
          <a:xfrm>
            <a:off x="0" y="3768275"/>
            <a:ext cx="9144000" cy="2807224"/>
          </a:xfrm>
          <a:prstGeom prst="rect">
            <a:avLst/>
          </a:prstGeom>
        </p:spPr>
      </p:pic>
    </p:spTree>
    <p:extLst>
      <p:ext uri="{BB962C8B-B14F-4D97-AF65-F5344CB8AC3E}">
        <p14:creationId xmlns:p14="http://schemas.microsoft.com/office/powerpoint/2010/main" val="3145371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1A52F-2CB7-49A9-8C25-E1D6DF963794}"/>
              </a:ext>
            </a:extLst>
          </p:cNvPr>
          <p:cNvSpPr>
            <a:spLocks noGrp="1"/>
          </p:cNvSpPr>
          <p:nvPr>
            <p:ph type="title"/>
          </p:nvPr>
        </p:nvSpPr>
        <p:spPr/>
        <p:txBody>
          <a:bodyPr/>
          <a:lstStyle/>
          <a:p>
            <a:r>
              <a:rPr lang="zh-CN" altLang="en-US" dirty="0"/>
              <a:t>其他帧格式</a:t>
            </a:r>
          </a:p>
        </p:txBody>
      </p:sp>
      <p:sp>
        <p:nvSpPr>
          <p:cNvPr id="3" name="内容占位符 2">
            <a:extLst>
              <a:ext uri="{FF2B5EF4-FFF2-40B4-BE49-F238E27FC236}">
                <a16:creationId xmlns:a16="http://schemas.microsoft.com/office/drawing/2014/main" id="{26A3D96B-36DA-4E0B-B295-E0EA54843634}"/>
              </a:ext>
            </a:extLst>
          </p:cNvPr>
          <p:cNvSpPr>
            <a:spLocks noGrp="1"/>
          </p:cNvSpPr>
          <p:nvPr>
            <p:ph idx="1"/>
          </p:nvPr>
        </p:nvSpPr>
        <p:spPr>
          <a:xfrm>
            <a:off x="291164" y="1192193"/>
            <a:ext cx="8672242" cy="4980008"/>
          </a:xfrm>
        </p:spPr>
        <p:txBody>
          <a:bodyPr>
            <a:normAutofit/>
          </a:bodyPr>
          <a:lstStyle/>
          <a:p>
            <a:pPr>
              <a:lnSpc>
                <a:spcPct val="130000"/>
              </a:lnSpc>
            </a:pPr>
            <a:r>
              <a:rPr lang="zh-CN" altLang="en-US" dirty="0"/>
              <a:t>错误帧：由</a:t>
            </a:r>
            <a:r>
              <a:rPr lang="en-US" altLang="zh-CN" dirty="0"/>
              <a:t>2</a:t>
            </a:r>
            <a:r>
              <a:rPr lang="zh-CN" altLang="en-US" dirty="0"/>
              <a:t>个域组成</a:t>
            </a:r>
            <a:endParaRPr lang="en-US" altLang="zh-CN" dirty="0"/>
          </a:p>
          <a:p>
            <a:pPr lvl="1">
              <a:lnSpc>
                <a:spcPct val="130000"/>
              </a:lnSpc>
            </a:pPr>
            <a:r>
              <a:rPr lang="zh-CN" altLang="en-US" dirty="0"/>
              <a:t>错误标记：不同节点提供的错误标志的叠加</a:t>
            </a:r>
            <a:endParaRPr lang="en-US" altLang="zh-CN" dirty="0"/>
          </a:p>
          <a:p>
            <a:pPr lvl="1">
              <a:lnSpc>
                <a:spcPct val="130000"/>
              </a:lnSpc>
            </a:pPr>
            <a:r>
              <a:rPr lang="zh-CN" altLang="en-US" dirty="0"/>
              <a:t>错误界定符 ：连续</a:t>
            </a:r>
            <a:r>
              <a:rPr lang="en-US" altLang="zh-CN" dirty="0"/>
              <a:t>6</a:t>
            </a:r>
            <a:r>
              <a:rPr lang="zh-CN" altLang="en-US" dirty="0"/>
              <a:t>个连续的隐性位</a:t>
            </a:r>
            <a:endParaRPr lang="en-US" altLang="zh-CN" dirty="0"/>
          </a:p>
        </p:txBody>
      </p:sp>
      <p:sp>
        <p:nvSpPr>
          <p:cNvPr id="4" name="日期占位符 3">
            <a:extLst>
              <a:ext uri="{FF2B5EF4-FFF2-40B4-BE49-F238E27FC236}">
                <a16:creationId xmlns:a16="http://schemas.microsoft.com/office/drawing/2014/main" id="{57928ED3-5568-447D-A6A1-45D28242A1DE}"/>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AE1E9D94-1788-4DBD-8752-E5F911D0A1C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8EC59FBC-576D-4198-B20F-160DF38862FE}"/>
              </a:ext>
            </a:extLst>
          </p:cNvPr>
          <p:cNvSpPr>
            <a:spLocks noGrp="1"/>
          </p:cNvSpPr>
          <p:nvPr>
            <p:ph type="sldNum" sz="quarter" idx="12"/>
          </p:nvPr>
        </p:nvSpPr>
        <p:spPr/>
        <p:txBody>
          <a:bodyPr/>
          <a:lstStyle/>
          <a:p>
            <a:fld id="{D2BE3B3C-08EA-47AD-A385-10D430A3A58B}" type="slidenum">
              <a:rPr lang="zh-CN" altLang="en-US" smtClean="0"/>
              <a:t>51</a:t>
            </a:fld>
            <a:endParaRPr lang="zh-CN" altLang="en-US"/>
          </a:p>
        </p:txBody>
      </p:sp>
      <p:pic>
        <p:nvPicPr>
          <p:cNvPr id="7" name="图片 6">
            <a:extLst>
              <a:ext uri="{FF2B5EF4-FFF2-40B4-BE49-F238E27FC236}">
                <a16:creationId xmlns:a16="http://schemas.microsoft.com/office/drawing/2014/main" id="{3DACC19B-45BC-4876-BA5A-BF0F0D83A470}"/>
              </a:ext>
            </a:extLst>
          </p:cNvPr>
          <p:cNvPicPr>
            <a:picLocks noChangeAspect="1"/>
          </p:cNvPicPr>
          <p:nvPr/>
        </p:nvPicPr>
        <p:blipFill>
          <a:blip r:embed="rId2"/>
          <a:stretch>
            <a:fillRect/>
          </a:stretch>
        </p:blipFill>
        <p:spPr>
          <a:xfrm>
            <a:off x="0" y="3804139"/>
            <a:ext cx="9144000" cy="2368062"/>
          </a:xfrm>
          <a:prstGeom prst="rect">
            <a:avLst/>
          </a:prstGeom>
        </p:spPr>
      </p:pic>
    </p:spTree>
    <p:extLst>
      <p:ext uri="{BB962C8B-B14F-4D97-AF65-F5344CB8AC3E}">
        <p14:creationId xmlns:p14="http://schemas.microsoft.com/office/powerpoint/2010/main" val="212790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1A52F-2CB7-49A9-8C25-E1D6DF963794}"/>
              </a:ext>
            </a:extLst>
          </p:cNvPr>
          <p:cNvSpPr>
            <a:spLocks noGrp="1"/>
          </p:cNvSpPr>
          <p:nvPr>
            <p:ph type="title"/>
          </p:nvPr>
        </p:nvSpPr>
        <p:spPr>
          <a:xfrm>
            <a:off x="291164" y="282501"/>
            <a:ext cx="8672242" cy="606203"/>
          </a:xfrm>
        </p:spPr>
        <p:txBody>
          <a:bodyPr/>
          <a:lstStyle/>
          <a:p>
            <a:r>
              <a:rPr lang="zh-CN" altLang="en-US" dirty="0"/>
              <a:t>其他帧格式</a:t>
            </a:r>
          </a:p>
        </p:txBody>
      </p:sp>
      <p:sp>
        <p:nvSpPr>
          <p:cNvPr id="3" name="内容占位符 2">
            <a:extLst>
              <a:ext uri="{FF2B5EF4-FFF2-40B4-BE49-F238E27FC236}">
                <a16:creationId xmlns:a16="http://schemas.microsoft.com/office/drawing/2014/main" id="{26A3D96B-36DA-4E0B-B295-E0EA54843634}"/>
              </a:ext>
            </a:extLst>
          </p:cNvPr>
          <p:cNvSpPr>
            <a:spLocks noGrp="1"/>
          </p:cNvSpPr>
          <p:nvPr>
            <p:ph idx="1"/>
          </p:nvPr>
        </p:nvSpPr>
        <p:spPr>
          <a:xfrm>
            <a:off x="291164" y="1030146"/>
            <a:ext cx="8672242" cy="4287339"/>
          </a:xfrm>
        </p:spPr>
        <p:txBody>
          <a:bodyPr>
            <a:normAutofit/>
          </a:bodyPr>
          <a:lstStyle/>
          <a:p>
            <a:r>
              <a:rPr lang="zh-CN" altLang="en-US" sz="2800" dirty="0"/>
              <a:t>过载帧：</a:t>
            </a:r>
            <a:r>
              <a:rPr lang="en-US" altLang="zh-CN" sz="2800" dirty="0"/>
              <a:t>2</a:t>
            </a:r>
            <a:r>
              <a:rPr lang="zh-CN" altLang="en-US" sz="2800" dirty="0"/>
              <a:t>个域，接收节点用来向 </a:t>
            </a:r>
            <a:r>
              <a:rPr lang="en-US" altLang="zh-CN" sz="2800" dirty="0"/>
              <a:t>CAN </a:t>
            </a:r>
            <a:r>
              <a:rPr lang="zh-CN" altLang="en-US" sz="2800" dirty="0"/>
              <a:t>总线发送节点告知自身接收能力的帧，接收节点来不及 处理数据了</a:t>
            </a:r>
            <a:endParaRPr lang="en-US" altLang="zh-CN" sz="2800" dirty="0"/>
          </a:p>
          <a:p>
            <a:pPr lvl="1">
              <a:lnSpc>
                <a:spcPct val="130000"/>
              </a:lnSpc>
            </a:pPr>
            <a:r>
              <a:rPr lang="zh-CN" altLang="en-US" sz="2400" dirty="0"/>
              <a:t>过载标志</a:t>
            </a:r>
            <a:endParaRPr lang="en-US" altLang="zh-CN" sz="2400" dirty="0"/>
          </a:p>
          <a:p>
            <a:pPr lvl="1">
              <a:lnSpc>
                <a:spcPct val="130000"/>
              </a:lnSpc>
            </a:pPr>
            <a:r>
              <a:rPr lang="zh-CN" altLang="en-US" sz="2400" dirty="0"/>
              <a:t>过载界定符</a:t>
            </a:r>
            <a:endParaRPr lang="en-US" altLang="zh-CN" dirty="0"/>
          </a:p>
        </p:txBody>
      </p:sp>
      <p:sp>
        <p:nvSpPr>
          <p:cNvPr id="4" name="日期占位符 3">
            <a:extLst>
              <a:ext uri="{FF2B5EF4-FFF2-40B4-BE49-F238E27FC236}">
                <a16:creationId xmlns:a16="http://schemas.microsoft.com/office/drawing/2014/main" id="{57928ED3-5568-447D-A6A1-45D28242A1DE}"/>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AE1E9D94-1788-4DBD-8752-E5F911D0A1C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8EC59FBC-576D-4198-B20F-160DF38862FE}"/>
              </a:ext>
            </a:extLst>
          </p:cNvPr>
          <p:cNvSpPr>
            <a:spLocks noGrp="1"/>
          </p:cNvSpPr>
          <p:nvPr>
            <p:ph type="sldNum" sz="quarter" idx="12"/>
          </p:nvPr>
        </p:nvSpPr>
        <p:spPr/>
        <p:txBody>
          <a:bodyPr/>
          <a:lstStyle/>
          <a:p>
            <a:fld id="{D2BE3B3C-08EA-47AD-A385-10D430A3A58B}" type="slidenum">
              <a:rPr lang="zh-CN" altLang="en-US" smtClean="0"/>
              <a:t>52</a:t>
            </a:fld>
            <a:endParaRPr lang="zh-CN" altLang="en-US"/>
          </a:p>
        </p:txBody>
      </p:sp>
      <p:pic>
        <p:nvPicPr>
          <p:cNvPr id="7" name="图片 6">
            <a:extLst>
              <a:ext uri="{FF2B5EF4-FFF2-40B4-BE49-F238E27FC236}">
                <a16:creationId xmlns:a16="http://schemas.microsoft.com/office/drawing/2014/main" id="{02B1C6A0-33BB-4558-97B2-37AAFB88AAF2}"/>
              </a:ext>
            </a:extLst>
          </p:cNvPr>
          <p:cNvPicPr>
            <a:picLocks noChangeAspect="1"/>
          </p:cNvPicPr>
          <p:nvPr/>
        </p:nvPicPr>
        <p:blipFill>
          <a:blip r:embed="rId2"/>
          <a:stretch>
            <a:fillRect/>
          </a:stretch>
        </p:blipFill>
        <p:spPr>
          <a:xfrm>
            <a:off x="0" y="4224000"/>
            <a:ext cx="9144000" cy="2231347"/>
          </a:xfrm>
          <a:prstGeom prst="rect">
            <a:avLst/>
          </a:prstGeom>
        </p:spPr>
      </p:pic>
    </p:spTree>
    <p:extLst>
      <p:ext uri="{BB962C8B-B14F-4D97-AF65-F5344CB8AC3E}">
        <p14:creationId xmlns:p14="http://schemas.microsoft.com/office/powerpoint/2010/main" val="3526526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736071"/>
          </a:xfrm>
        </p:spPr>
        <p:txBody>
          <a:bodyPr/>
          <a:lstStyle/>
          <a:p>
            <a:r>
              <a:rPr lang="zh-CN" altLang="en-US" dirty="0"/>
              <a:t>以太网络总线 </a:t>
            </a:r>
            <a:endParaRPr lang="en-US" altLang="zh-CN" dirty="0"/>
          </a:p>
        </p:txBody>
      </p:sp>
      <p:sp>
        <p:nvSpPr>
          <p:cNvPr id="3" name="内容占位符 2"/>
          <p:cNvSpPr>
            <a:spLocks noGrp="1"/>
          </p:cNvSpPr>
          <p:nvPr>
            <p:ph idx="1"/>
          </p:nvPr>
        </p:nvSpPr>
        <p:spPr>
          <a:xfrm>
            <a:off x="291164" y="1134319"/>
            <a:ext cx="8672242" cy="5037881"/>
          </a:xfrm>
        </p:spPr>
        <p:txBody>
          <a:bodyPr>
            <a:normAutofit fontScale="77500" lnSpcReduction="20000"/>
          </a:bodyPr>
          <a:lstStyle/>
          <a:p>
            <a:pPr>
              <a:lnSpc>
                <a:spcPct val="130000"/>
              </a:lnSpc>
            </a:pPr>
            <a:r>
              <a:rPr lang="en-US" altLang="zh-CN" dirty="0"/>
              <a:t>1980</a:t>
            </a:r>
            <a:r>
              <a:rPr lang="zh-CN" altLang="en-US" dirty="0"/>
              <a:t>年</a:t>
            </a:r>
            <a:r>
              <a:rPr lang="en-US" altLang="zh-CN" dirty="0"/>
              <a:t>Xerox</a:t>
            </a:r>
            <a:r>
              <a:rPr lang="zh-CN" altLang="en-US" dirty="0"/>
              <a:t>公司和英特尔、</a:t>
            </a:r>
            <a:r>
              <a:rPr lang="en-US" altLang="zh-CN" dirty="0"/>
              <a:t>DEC</a:t>
            </a:r>
            <a:r>
              <a:rPr lang="zh-CN" altLang="en-US" dirty="0"/>
              <a:t>公司一起开发了基带局域网规范，后续发展成为当今局域网采用的最通用的通信协议标准。</a:t>
            </a:r>
          </a:p>
          <a:p>
            <a:pPr>
              <a:lnSpc>
                <a:spcPct val="130000"/>
              </a:lnSpc>
            </a:pPr>
            <a:r>
              <a:rPr lang="zh-CN" altLang="en-US" dirty="0"/>
              <a:t>以太网总线协议由</a:t>
            </a:r>
            <a:r>
              <a:rPr lang="en-US" altLang="zh-CN" dirty="0"/>
              <a:t>IEEE 802.3</a:t>
            </a:r>
            <a:r>
              <a:rPr lang="zh-CN" altLang="en-US" dirty="0"/>
              <a:t>标准定义</a:t>
            </a:r>
            <a:endParaRPr lang="en-US" altLang="zh-CN" dirty="0"/>
          </a:p>
          <a:p>
            <a:pPr lvl="1">
              <a:lnSpc>
                <a:spcPct val="130000"/>
              </a:lnSpc>
            </a:pPr>
            <a:r>
              <a:rPr lang="zh-CN" altLang="en-US" dirty="0"/>
              <a:t>物理层的连线</a:t>
            </a:r>
            <a:endParaRPr lang="en-US" altLang="zh-CN" dirty="0"/>
          </a:p>
          <a:p>
            <a:pPr lvl="1">
              <a:lnSpc>
                <a:spcPct val="130000"/>
              </a:lnSpc>
            </a:pPr>
            <a:r>
              <a:rPr lang="zh-CN" altLang="en-US" dirty="0"/>
              <a:t>电信号和媒体访问控制子层的实现方法</a:t>
            </a:r>
            <a:endParaRPr lang="en-US" altLang="zh-CN" dirty="0"/>
          </a:p>
          <a:p>
            <a:pPr lvl="1">
              <a:lnSpc>
                <a:spcPct val="130000"/>
              </a:lnSpc>
            </a:pPr>
            <a:r>
              <a:rPr lang="zh-CN" altLang="en-US" dirty="0"/>
              <a:t>十兆、百兆、千兆和万兆以太网</a:t>
            </a:r>
            <a:endParaRPr lang="en-US" altLang="zh-CN" dirty="0"/>
          </a:p>
          <a:p>
            <a:pPr>
              <a:lnSpc>
                <a:spcPct val="130000"/>
              </a:lnSpc>
            </a:pPr>
            <a:r>
              <a:rPr lang="en-US" altLang="zh-CN" dirty="0"/>
              <a:t>IEEE 802.3af</a:t>
            </a:r>
            <a:r>
              <a:rPr lang="zh-CN" altLang="en-US" dirty="0"/>
              <a:t>定义了将未使用的接口线用于直流供电，即有源以太网</a:t>
            </a:r>
            <a:endParaRPr lang="en-US" altLang="zh-CN" dirty="0"/>
          </a:p>
          <a:p>
            <a:pPr>
              <a:lnSpc>
                <a:spcPct val="130000"/>
              </a:lnSpc>
            </a:pPr>
            <a:r>
              <a:rPr lang="en-US" altLang="zh-CN" dirty="0"/>
              <a:t>IEEE 802.3ah</a:t>
            </a:r>
            <a:r>
              <a:rPr lang="zh-CN" altLang="en-US" dirty="0"/>
              <a:t>版本</a:t>
            </a:r>
            <a:endParaRPr lang="en-US" altLang="zh-CN" dirty="0"/>
          </a:p>
        </p:txBody>
      </p:sp>
      <p:sp>
        <p:nvSpPr>
          <p:cNvPr id="4" name="日期占位符 3">
            <a:extLst>
              <a:ext uri="{FF2B5EF4-FFF2-40B4-BE49-F238E27FC236}">
                <a16:creationId xmlns:a16="http://schemas.microsoft.com/office/drawing/2014/main" id="{884C95EF-7000-42A3-90EE-C2FB6F123542}"/>
              </a:ext>
            </a:extLst>
          </p:cNvPr>
          <p:cNvSpPr>
            <a:spLocks noGrp="1"/>
          </p:cNvSpPr>
          <p:nvPr>
            <p:ph type="dt" sz="half" idx="10"/>
          </p:nvPr>
        </p:nvSpPr>
        <p:spPr/>
        <p:txBody>
          <a:bodyPr/>
          <a:lstStyle/>
          <a:p>
            <a:fld id="{02999324-B643-45F5-9DF4-A8A68FA064BD}"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D6B2342C-6306-4CE0-BFDE-2F7EB4AEAEA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A9D506CC-F2EC-43E2-9775-2A5BD53EAB86}"/>
              </a:ext>
            </a:extLst>
          </p:cNvPr>
          <p:cNvSpPr>
            <a:spLocks noGrp="1"/>
          </p:cNvSpPr>
          <p:nvPr>
            <p:ph type="sldNum" sz="quarter" idx="12"/>
          </p:nvPr>
        </p:nvSpPr>
        <p:spPr/>
        <p:txBody>
          <a:bodyPr/>
          <a:lstStyle/>
          <a:p>
            <a:fld id="{D2BE3B3C-08EA-47AD-A385-10D430A3A58B}" type="slidenum">
              <a:rPr lang="zh-CN" altLang="en-US" smtClean="0"/>
              <a:pPr/>
              <a:t>53</a:t>
            </a:fld>
            <a:endParaRPr lang="zh-CN" altLang="en-US"/>
          </a:p>
        </p:txBody>
      </p:sp>
    </p:spTree>
    <p:extLst>
      <p:ext uri="{BB962C8B-B14F-4D97-AF65-F5344CB8AC3E}">
        <p14:creationId xmlns:p14="http://schemas.microsoft.com/office/powerpoint/2010/main" val="4239332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150813"/>
            <a:ext cx="8672242" cy="851818"/>
          </a:xfrm>
        </p:spPr>
        <p:txBody>
          <a:bodyPr/>
          <a:lstStyle/>
          <a:p>
            <a:r>
              <a:rPr lang="zh-CN" altLang="en-US" dirty="0"/>
              <a:t>典型以太网络总线例子</a:t>
            </a:r>
          </a:p>
        </p:txBody>
      </p:sp>
      <p:sp>
        <p:nvSpPr>
          <p:cNvPr id="3" name="内容占位符 2"/>
          <p:cNvSpPr>
            <a:spLocks noGrp="1"/>
          </p:cNvSpPr>
          <p:nvPr>
            <p:ph idx="1"/>
          </p:nvPr>
        </p:nvSpPr>
        <p:spPr>
          <a:xfrm>
            <a:off x="291164" y="787079"/>
            <a:ext cx="8672242" cy="5385122"/>
          </a:xfrm>
        </p:spPr>
        <p:txBody>
          <a:bodyPr>
            <a:normAutofit fontScale="70000" lnSpcReduction="20000"/>
          </a:bodyPr>
          <a:lstStyle/>
          <a:p>
            <a:r>
              <a:rPr lang="zh-CN" altLang="en-US" dirty="0"/>
              <a:t>名称前数字表示带宽，最后一个数是单段网线长度，</a:t>
            </a:r>
            <a:r>
              <a:rPr lang="en-US" altLang="zh-CN" dirty="0"/>
              <a:t>Base</a:t>
            </a:r>
            <a:r>
              <a:rPr lang="zh-CN" altLang="en-US" dirty="0"/>
              <a:t>是基带</a:t>
            </a:r>
            <a:endParaRPr lang="en-US" altLang="zh-CN" dirty="0"/>
          </a:p>
          <a:p>
            <a:r>
              <a:rPr lang="en-US" altLang="zh-CN" dirty="0"/>
              <a:t>10Base-5</a:t>
            </a:r>
            <a:r>
              <a:rPr lang="zh-CN" altLang="en-US" dirty="0"/>
              <a:t>使用直径</a:t>
            </a:r>
            <a:r>
              <a:rPr lang="en-US" altLang="zh-CN" dirty="0"/>
              <a:t>0.4</a:t>
            </a:r>
            <a:r>
              <a:rPr lang="zh-CN" altLang="en-US" dirty="0"/>
              <a:t>英寸，阻抗为</a:t>
            </a:r>
            <a:r>
              <a:rPr lang="en-US" altLang="zh-CN" dirty="0"/>
              <a:t>50</a:t>
            </a:r>
            <a:r>
              <a:rPr lang="zh-CN" altLang="en-US" dirty="0"/>
              <a:t>欧姆的粗同轴线缆，最大网段长度</a:t>
            </a:r>
            <a:r>
              <a:rPr lang="en-US" altLang="zh-CN" dirty="0"/>
              <a:t>500m</a:t>
            </a:r>
            <a:r>
              <a:rPr lang="zh-CN" altLang="en-US" dirty="0"/>
              <a:t>，传输速率为</a:t>
            </a:r>
            <a:r>
              <a:rPr lang="en-US" altLang="zh-CN" dirty="0"/>
              <a:t>10Mbps</a:t>
            </a:r>
            <a:r>
              <a:rPr lang="zh-CN" altLang="en-US" dirty="0"/>
              <a:t>，采用基带传输方法，拓扑结构为总线型，以太网卡为</a:t>
            </a:r>
            <a:r>
              <a:rPr lang="en-US" altLang="zh-CN" dirty="0"/>
              <a:t>AUI</a:t>
            </a:r>
            <a:r>
              <a:rPr lang="zh-CN" altLang="en-US" dirty="0"/>
              <a:t>接口。</a:t>
            </a:r>
          </a:p>
          <a:p>
            <a:r>
              <a:rPr lang="en-US" altLang="zh-CN" dirty="0"/>
              <a:t>10Base-2</a:t>
            </a:r>
            <a:r>
              <a:rPr lang="zh-CN" altLang="en-US" dirty="0"/>
              <a:t>使用直径为</a:t>
            </a:r>
            <a:r>
              <a:rPr lang="en-US" altLang="zh-CN" dirty="0"/>
              <a:t>0.2</a:t>
            </a:r>
            <a:r>
              <a:rPr lang="zh-CN" altLang="en-US" dirty="0"/>
              <a:t>英寸，阻抗为</a:t>
            </a:r>
            <a:r>
              <a:rPr lang="en-US" altLang="zh-CN" dirty="0"/>
              <a:t>50</a:t>
            </a:r>
            <a:r>
              <a:rPr lang="zh-CN" altLang="en-US" dirty="0"/>
              <a:t>欧姆的细同轴线缆，最大网段长度</a:t>
            </a:r>
            <a:r>
              <a:rPr lang="en-US" altLang="zh-CN" dirty="0"/>
              <a:t>185m</a:t>
            </a:r>
            <a:r>
              <a:rPr lang="zh-CN" altLang="en-US" dirty="0"/>
              <a:t>，采用基带传输方法，拓扑结构为总线型，以太网卡为</a:t>
            </a:r>
            <a:r>
              <a:rPr lang="en-US" altLang="zh-CN" dirty="0"/>
              <a:t>BNC</a:t>
            </a:r>
            <a:r>
              <a:rPr lang="zh-CN" altLang="en-US" dirty="0"/>
              <a:t>接口。</a:t>
            </a:r>
          </a:p>
          <a:p>
            <a:r>
              <a:rPr lang="en-US" altLang="zh-CN" dirty="0"/>
              <a:t>10Base-T</a:t>
            </a:r>
            <a:r>
              <a:rPr lang="zh-CN" altLang="en-US" dirty="0"/>
              <a:t>使用非屏蔽双绞线线缆，最大网段程度</a:t>
            </a:r>
            <a:r>
              <a:rPr lang="en-US" altLang="zh-CN" dirty="0"/>
              <a:t>100m</a:t>
            </a:r>
            <a:r>
              <a:rPr lang="zh-CN" altLang="en-US" dirty="0"/>
              <a:t>，拓扑结构为星型，接口为</a:t>
            </a:r>
            <a:r>
              <a:rPr lang="en-US" altLang="zh-CN" dirty="0"/>
              <a:t>RJ-45</a:t>
            </a:r>
            <a:r>
              <a:rPr lang="zh-CN" altLang="en-US" dirty="0"/>
              <a:t>。</a:t>
            </a:r>
          </a:p>
          <a:p>
            <a:r>
              <a:rPr lang="en-US" altLang="zh-CN" dirty="0"/>
              <a:t>1Base-5</a:t>
            </a:r>
            <a:r>
              <a:rPr lang="zh-CN" altLang="en-US" dirty="0"/>
              <a:t>使用双绞线线缆，最大网段长度</a:t>
            </a:r>
            <a:r>
              <a:rPr lang="en-US" altLang="zh-CN" dirty="0"/>
              <a:t>500m</a:t>
            </a:r>
            <a:r>
              <a:rPr lang="zh-CN" altLang="en-US" dirty="0"/>
              <a:t>，传输速度</a:t>
            </a:r>
            <a:r>
              <a:rPr lang="en-US" altLang="zh-CN" dirty="0"/>
              <a:t>1Mbps</a:t>
            </a:r>
            <a:r>
              <a:rPr lang="zh-CN" altLang="en-US" dirty="0"/>
              <a:t>。</a:t>
            </a:r>
          </a:p>
          <a:p>
            <a:r>
              <a:rPr lang="en-US" altLang="zh-CN" dirty="0"/>
              <a:t>10Broad-36</a:t>
            </a:r>
            <a:r>
              <a:rPr lang="zh-CN" altLang="en-US" dirty="0"/>
              <a:t>使用同轴线缆（</a:t>
            </a:r>
            <a:r>
              <a:rPr lang="en-US" altLang="zh-CN" dirty="0"/>
              <a:t>RG-59/U CATV</a:t>
            </a:r>
            <a:r>
              <a:rPr lang="zh-CN" altLang="en-US" dirty="0"/>
              <a:t>），网络跨度为</a:t>
            </a:r>
            <a:r>
              <a:rPr lang="en-US" altLang="zh-CN" dirty="0"/>
              <a:t>3600m</a:t>
            </a:r>
            <a:r>
              <a:rPr lang="zh-CN" altLang="en-US" dirty="0"/>
              <a:t>，网段最大长度为</a:t>
            </a:r>
            <a:r>
              <a:rPr lang="en-US" altLang="zh-CN" dirty="0"/>
              <a:t>1800m</a:t>
            </a:r>
            <a:r>
              <a:rPr lang="zh-CN" altLang="en-US" dirty="0"/>
              <a:t>，是一种宽带传输方式。</a:t>
            </a:r>
          </a:p>
          <a:p>
            <a:r>
              <a:rPr lang="en-US" altLang="zh-CN" dirty="0"/>
              <a:t>10Base-F</a:t>
            </a:r>
            <a:r>
              <a:rPr lang="zh-CN" altLang="en-US" dirty="0"/>
              <a:t>使用光纤传输媒介，传输速率为</a:t>
            </a:r>
            <a:r>
              <a:rPr lang="en-US" altLang="zh-CN" dirty="0"/>
              <a:t>10Mbps</a:t>
            </a:r>
            <a:r>
              <a:rPr lang="zh-CN" altLang="en-US" dirty="0"/>
              <a:t>。</a:t>
            </a:r>
          </a:p>
        </p:txBody>
      </p:sp>
      <p:sp>
        <p:nvSpPr>
          <p:cNvPr id="4" name="日期占位符 3">
            <a:extLst>
              <a:ext uri="{FF2B5EF4-FFF2-40B4-BE49-F238E27FC236}">
                <a16:creationId xmlns:a16="http://schemas.microsoft.com/office/drawing/2014/main" id="{A77CE0D9-806B-4287-8FA9-FE1306C4D094}"/>
              </a:ext>
            </a:extLst>
          </p:cNvPr>
          <p:cNvSpPr>
            <a:spLocks noGrp="1"/>
          </p:cNvSpPr>
          <p:nvPr>
            <p:ph type="dt" sz="half" idx="10"/>
          </p:nvPr>
        </p:nvSpPr>
        <p:spPr/>
        <p:txBody>
          <a:bodyPr/>
          <a:lstStyle/>
          <a:p>
            <a:fld id="{371FD66C-77E4-4D65-BAA7-A458FB2B2D82}"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857A6899-D9DB-47DB-8F18-F33FA8C0E54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10FB258A-2066-4DD2-B396-DC98D8C42086}"/>
              </a:ext>
            </a:extLst>
          </p:cNvPr>
          <p:cNvSpPr>
            <a:spLocks noGrp="1"/>
          </p:cNvSpPr>
          <p:nvPr>
            <p:ph type="sldNum" sz="quarter" idx="12"/>
          </p:nvPr>
        </p:nvSpPr>
        <p:spPr/>
        <p:txBody>
          <a:bodyPr/>
          <a:lstStyle/>
          <a:p>
            <a:fld id="{D2BE3B3C-08EA-47AD-A385-10D430A3A58B}" type="slidenum">
              <a:rPr lang="zh-CN" altLang="en-US" smtClean="0"/>
              <a:pPr/>
              <a:t>54</a:t>
            </a:fld>
            <a:endParaRPr lang="zh-CN" altLang="en-US"/>
          </a:p>
        </p:txBody>
      </p:sp>
    </p:spTree>
    <p:extLst>
      <p:ext uri="{BB962C8B-B14F-4D97-AF65-F5344CB8AC3E}">
        <p14:creationId xmlns:p14="http://schemas.microsoft.com/office/powerpoint/2010/main" val="215486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162388"/>
            <a:ext cx="8672242" cy="585600"/>
          </a:xfrm>
        </p:spPr>
        <p:txBody>
          <a:bodyPr/>
          <a:lstStyle/>
          <a:p>
            <a:r>
              <a:rPr lang="zh-CN" altLang="en-US" dirty="0"/>
              <a:t>以太网络总线工作原理</a:t>
            </a:r>
          </a:p>
        </p:txBody>
      </p:sp>
      <p:sp>
        <p:nvSpPr>
          <p:cNvPr id="3" name="内容占位符 2"/>
          <p:cNvSpPr>
            <a:spLocks noGrp="1"/>
          </p:cNvSpPr>
          <p:nvPr>
            <p:ph idx="1"/>
          </p:nvPr>
        </p:nvSpPr>
        <p:spPr>
          <a:xfrm>
            <a:off x="291164" y="902825"/>
            <a:ext cx="8672242" cy="5269375"/>
          </a:xfrm>
        </p:spPr>
        <p:txBody>
          <a:bodyPr>
            <a:normAutofit fontScale="85000" lnSpcReduction="10000"/>
          </a:bodyPr>
          <a:lstStyle/>
          <a:p>
            <a:r>
              <a:rPr lang="zh-CN" altLang="en-US" dirty="0"/>
              <a:t>工作原理：一种广播型的总线标准，工作过程包含侦听、发送、检测、冲突处理四个处理阶段</a:t>
            </a:r>
          </a:p>
          <a:p>
            <a:pPr lvl="1"/>
            <a:r>
              <a:rPr lang="zh-CN" altLang="en-US" dirty="0"/>
              <a:t>侦听：在节点准备发送前先侦听总线上是否有数据正在传输。</a:t>
            </a:r>
            <a:endParaRPr lang="en-US" altLang="zh-CN" dirty="0"/>
          </a:p>
          <a:p>
            <a:pPr lvl="2"/>
            <a:r>
              <a:rPr lang="zh-CN" altLang="en-US" dirty="0"/>
              <a:t>若“忙”则进入后述的“退避”处理程序，进而进一步反复进行侦听工作</a:t>
            </a:r>
            <a:endParaRPr lang="en-US" altLang="zh-CN" dirty="0"/>
          </a:p>
          <a:p>
            <a:pPr lvl="2"/>
            <a:r>
              <a:rPr lang="zh-CN" altLang="en-US" dirty="0"/>
              <a:t>若“闲”，则采用一定算法原则（例如“</a:t>
            </a:r>
            <a:r>
              <a:rPr lang="en-US" altLang="zh-CN" dirty="0"/>
              <a:t>X-</a:t>
            </a:r>
            <a:r>
              <a:rPr lang="zh-CN" altLang="en-US" dirty="0"/>
              <a:t>坚持”算法）决定如何发送数据</a:t>
            </a:r>
            <a:endParaRPr lang="en-US" altLang="zh-CN" dirty="0"/>
          </a:p>
          <a:p>
            <a:pPr lvl="1"/>
            <a:r>
              <a:rPr lang="zh-CN" altLang="en-US" dirty="0"/>
              <a:t>发送：当确定要发送后，通过发送单元，向总线发送数据</a:t>
            </a:r>
          </a:p>
          <a:p>
            <a:pPr lvl="1"/>
            <a:r>
              <a:rPr lang="zh-CN" altLang="en-US" dirty="0"/>
              <a:t>检测：数据发送后，也可能发生数据冲突。因此，要对数据边发送，边检测，以判断是否冲突</a:t>
            </a:r>
          </a:p>
          <a:p>
            <a:pPr lvl="1"/>
            <a:r>
              <a:rPr lang="zh-CN" altLang="en-US" dirty="0"/>
              <a:t>冲突处理：当确认发生冲突后，进入冲突处理程序</a:t>
            </a:r>
          </a:p>
        </p:txBody>
      </p:sp>
      <p:sp>
        <p:nvSpPr>
          <p:cNvPr id="4" name="日期占位符 3">
            <a:extLst>
              <a:ext uri="{FF2B5EF4-FFF2-40B4-BE49-F238E27FC236}">
                <a16:creationId xmlns:a16="http://schemas.microsoft.com/office/drawing/2014/main" id="{4E15FC1A-A6E1-40BD-956B-3341ADD7E018}"/>
              </a:ext>
            </a:extLst>
          </p:cNvPr>
          <p:cNvSpPr>
            <a:spLocks noGrp="1"/>
          </p:cNvSpPr>
          <p:nvPr>
            <p:ph type="dt" sz="half" idx="10"/>
          </p:nvPr>
        </p:nvSpPr>
        <p:spPr/>
        <p:txBody>
          <a:bodyPr/>
          <a:lstStyle/>
          <a:p>
            <a:fld id="{DC6D1A24-0258-41EA-AAA6-248F66DFC4EE}"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EE37A50B-AF1A-41F2-B626-C1E50E44294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DDDCDC4A-0BD3-4CC6-9B22-5D5862045FA1}"/>
              </a:ext>
            </a:extLst>
          </p:cNvPr>
          <p:cNvSpPr>
            <a:spLocks noGrp="1"/>
          </p:cNvSpPr>
          <p:nvPr>
            <p:ph type="sldNum" sz="quarter" idx="12"/>
          </p:nvPr>
        </p:nvSpPr>
        <p:spPr/>
        <p:txBody>
          <a:bodyPr/>
          <a:lstStyle/>
          <a:p>
            <a:fld id="{D2BE3B3C-08EA-47AD-A385-10D430A3A58B}" type="slidenum">
              <a:rPr lang="zh-CN" altLang="en-US" smtClean="0"/>
              <a:pPr/>
              <a:t>55</a:t>
            </a:fld>
            <a:endParaRPr lang="zh-CN" altLang="en-US"/>
          </a:p>
        </p:txBody>
      </p:sp>
    </p:spTree>
    <p:extLst>
      <p:ext uri="{BB962C8B-B14F-4D97-AF65-F5344CB8AC3E}">
        <p14:creationId xmlns:p14="http://schemas.microsoft.com/office/powerpoint/2010/main" val="36115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162388"/>
            <a:ext cx="8672242" cy="585600"/>
          </a:xfrm>
        </p:spPr>
        <p:txBody>
          <a:bodyPr/>
          <a:lstStyle/>
          <a:p>
            <a:r>
              <a:rPr lang="zh-CN" altLang="en-US" dirty="0"/>
              <a:t>以太网络总线 工作原理</a:t>
            </a:r>
          </a:p>
        </p:txBody>
      </p:sp>
      <p:sp>
        <p:nvSpPr>
          <p:cNvPr id="3" name="内容占位符 2"/>
          <p:cNvSpPr>
            <a:spLocks noGrp="1"/>
          </p:cNvSpPr>
          <p:nvPr>
            <p:ph idx="1"/>
          </p:nvPr>
        </p:nvSpPr>
        <p:spPr>
          <a:xfrm>
            <a:off x="291164" y="902825"/>
            <a:ext cx="8672242" cy="5269375"/>
          </a:xfrm>
        </p:spPr>
        <p:txBody>
          <a:bodyPr>
            <a:normAutofit/>
          </a:bodyPr>
          <a:lstStyle/>
          <a:p>
            <a:r>
              <a:rPr lang="zh-CN" altLang="en-US" dirty="0"/>
              <a:t>冲突处理：当确认发生冲突后，进入冲突处理程序</a:t>
            </a:r>
            <a:endParaRPr lang="en-US" altLang="zh-CN" dirty="0"/>
          </a:p>
          <a:p>
            <a:pPr lvl="1">
              <a:lnSpc>
                <a:spcPct val="130000"/>
              </a:lnSpc>
            </a:pPr>
            <a:r>
              <a:rPr lang="zh-CN" altLang="en-US" dirty="0"/>
              <a:t>若侦听中发现线路忙，则等待一个延时后再次侦听</a:t>
            </a:r>
            <a:endParaRPr lang="en-US" altLang="zh-CN" dirty="0"/>
          </a:p>
          <a:p>
            <a:pPr lvl="2">
              <a:lnSpc>
                <a:spcPct val="130000"/>
              </a:lnSpc>
            </a:pPr>
            <a:r>
              <a:rPr lang="zh-CN" altLang="en-US" dirty="0"/>
              <a:t>冲突检测时间一般设定为 </a:t>
            </a:r>
            <a:r>
              <a:rPr lang="en-US" altLang="zh-CN" dirty="0"/>
              <a:t>2</a:t>
            </a:r>
            <a:r>
              <a:rPr lang="en-US" altLang="zh-CN" i="1" dirty="0"/>
              <a:t>α</a:t>
            </a:r>
            <a:r>
              <a:rPr lang="zh-CN" altLang="en-US" dirty="0"/>
              <a:t>，其中 </a:t>
            </a:r>
            <a:r>
              <a:rPr lang="en-US" altLang="zh-CN" i="1" dirty="0"/>
              <a:t>α </a:t>
            </a:r>
            <a:r>
              <a:rPr lang="zh-CN" altLang="en-US" dirty="0"/>
              <a:t>为网络中最远两个节点的传输线路延迟时间</a:t>
            </a:r>
            <a:endParaRPr lang="en-US" altLang="zh-CN" dirty="0"/>
          </a:p>
          <a:p>
            <a:pPr lvl="1">
              <a:lnSpc>
                <a:spcPct val="130000"/>
              </a:lnSpc>
            </a:pPr>
            <a:r>
              <a:rPr lang="zh-CN" altLang="en-US" dirty="0"/>
              <a:t>若发送过程中发现数据冲突，则先发送阻塞信息（连续几字节的全 </a:t>
            </a:r>
            <a:r>
              <a:rPr lang="en-US" altLang="zh-CN" dirty="0"/>
              <a:t>1</a:t>
            </a:r>
            <a:r>
              <a:rPr lang="zh-CN" altLang="en-US" dirty="0"/>
              <a:t>，一般为 </a:t>
            </a:r>
            <a:r>
              <a:rPr lang="en-US" altLang="zh-CN" dirty="0"/>
              <a:t>32</a:t>
            </a:r>
            <a:r>
              <a:rPr lang="zh-CN" altLang="en-US" dirty="0"/>
              <a:t>～</a:t>
            </a:r>
            <a:r>
              <a:rPr lang="en-US" altLang="zh-CN" dirty="0"/>
              <a:t>48 </a:t>
            </a:r>
            <a:r>
              <a:rPr lang="zh-CN" altLang="en-US" dirty="0"/>
              <a:t>位），强化冲突，再进行侦听工作，以待下次重新发送</a:t>
            </a:r>
            <a:endParaRPr lang="en-US" altLang="zh-CN" dirty="0"/>
          </a:p>
        </p:txBody>
      </p:sp>
      <p:sp>
        <p:nvSpPr>
          <p:cNvPr id="4" name="日期占位符 3">
            <a:extLst>
              <a:ext uri="{FF2B5EF4-FFF2-40B4-BE49-F238E27FC236}">
                <a16:creationId xmlns:a16="http://schemas.microsoft.com/office/drawing/2014/main" id="{4E15FC1A-A6E1-40BD-956B-3341ADD7E018}"/>
              </a:ext>
            </a:extLst>
          </p:cNvPr>
          <p:cNvSpPr>
            <a:spLocks noGrp="1"/>
          </p:cNvSpPr>
          <p:nvPr>
            <p:ph type="dt" sz="half" idx="10"/>
          </p:nvPr>
        </p:nvSpPr>
        <p:spPr/>
        <p:txBody>
          <a:bodyPr/>
          <a:lstStyle/>
          <a:p>
            <a:fld id="{DC6D1A24-0258-41EA-AAA6-248F66DFC4EE}"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EE37A50B-AF1A-41F2-B626-C1E50E44294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DDDCDC4A-0BD3-4CC6-9B22-5D5862045FA1}"/>
              </a:ext>
            </a:extLst>
          </p:cNvPr>
          <p:cNvSpPr>
            <a:spLocks noGrp="1"/>
          </p:cNvSpPr>
          <p:nvPr>
            <p:ph type="sldNum" sz="quarter" idx="12"/>
          </p:nvPr>
        </p:nvSpPr>
        <p:spPr/>
        <p:txBody>
          <a:bodyPr/>
          <a:lstStyle/>
          <a:p>
            <a:fld id="{D2BE3B3C-08EA-47AD-A385-10D430A3A58B}" type="slidenum">
              <a:rPr lang="zh-CN" altLang="en-US" smtClean="0"/>
              <a:pPr/>
              <a:t>56</a:t>
            </a:fld>
            <a:endParaRPr lang="zh-CN" altLang="en-US"/>
          </a:p>
        </p:txBody>
      </p:sp>
    </p:spTree>
    <p:extLst>
      <p:ext uri="{BB962C8B-B14F-4D97-AF65-F5344CB8AC3E}">
        <p14:creationId xmlns:p14="http://schemas.microsoft.com/office/powerpoint/2010/main" val="3449035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162388"/>
            <a:ext cx="8672242" cy="585600"/>
          </a:xfrm>
        </p:spPr>
        <p:txBody>
          <a:bodyPr/>
          <a:lstStyle/>
          <a:p>
            <a:r>
              <a:rPr lang="zh-CN" altLang="en-US" dirty="0"/>
              <a:t>以太网络总线工作原理</a:t>
            </a:r>
          </a:p>
        </p:txBody>
      </p:sp>
      <p:sp>
        <p:nvSpPr>
          <p:cNvPr id="3" name="内容占位符 2"/>
          <p:cNvSpPr>
            <a:spLocks noGrp="1"/>
          </p:cNvSpPr>
          <p:nvPr>
            <p:ph idx="1"/>
          </p:nvPr>
        </p:nvSpPr>
        <p:spPr>
          <a:xfrm>
            <a:off x="291164" y="902825"/>
            <a:ext cx="8672242" cy="5269375"/>
          </a:xfrm>
        </p:spPr>
        <p:txBody>
          <a:bodyPr>
            <a:normAutofit lnSpcReduction="10000"/>
          </a:bodyPr>
          <a:lstStyle/>
          <a:p>
            <a:r>
              <a:rPr lang="zh-CN" altLang="en-US" dirty="0"/>
              <a:t>冲突处理：当确认发生冲突后，进入冲突处理程序</a:t>
            </a:r>
            <a:endParaRPr lang="en-US" altLang="zh-CN" dirty="0"/>
          </a:p>
          <a:p>
            <a:pPr lvl="1">
              <a:lnSpc>
                <a:spcPct val="130000"/>
              </a:lnSpc>
            </a:pPr>
            <a:r>
              <a:rPr lang="zh-CN" altLang="en-US" dirty="0"/>
              <a:t>涉及的算法：退避算法</a:t>
            </a:r>
            <a:r>
              <a:rPr lang="en-US" altLang="zh-CN" dirty="0"/>
              <a:t>-</a:t>
            </a:r>
            <a:r>
              <a:rPr lang="zh-CN" altLang="en-US" dirty="0"/>
              <a:t>截断的二进制指数退避算法</a:t>
            </a:r>
            <a:endParaRPr lang="en-US" altLang="zh-CN" dirty="0"/>
          </a:p>
          <a:p>
            <a:pPr lvl="2">
              <a:lnSpc>
                <a:spcPct val="130000"/>
              </a:lnSpc>
            </a:pPr>
            <a:r>
              <a:rPr lang="zh-CN" altLang="en-US" dirty="0"/>
              <a:t>当一个节点发现线路忙时，要等待延时时间 </a:t>
            </a:r>
            <a:r>
              <a:rPr lang="en-US" altLang="zh-CN" dirty="0"/>
              <a:t>M</a:t>
            </a:r>
            <a:r>
              <a:rPr lang="zh-CN" altLang="en-US" dirty="0"/>
              <a:t>，再进行侦听工作</a:t>
            </a:r>
            <a:endParaRPr lang="en-US" altLang="zh-CN" dirty="0"/>
          </a:p>
          <a:p>
            <a:pPr lvl="2">
              <a:lnSpc>
                <a:spcPct val="130000"/>
              </a:lnSpc>
            </a:pPr>
            <a:r>
              <a:rPr lang="zh-CN" altLang="en-US" dirty="0"/>
              <a:t> </a:t>
            </a:r>
            <a:r>
              <a:rPr lang="en-US" altLang="zh-CN" dirty="0"/>
              <a:t>M </a:t>
            </a:r>
            <a:r>
              <a:rPr lang="zh-CN" altLang="en-US" dirty="0"/>
              <a:t>取 </a:t>
            </a:r>
            <a:r>
              <a:rPr lang="en-US" altLang="zh-CN" dirty="0"/>
              <a:t>0</a:t>
            </a:r>
            <a:r>
              <a:rPr lang="zh-CN" altLang="en-US" dirty="0"/>
              <a:t>～（</a:t>
            </a:r>
            <a:r>
              <a:rPr lang="en-US" altLang="zh-CN" dirty="0"/>
              <a:t>2</a:t>
            </a:r>
            <a:r>
              <a:rPr lang="en-US" altLang="zh-CN" baseline="30000" dirty="0"/>
              <a:t>k</a:t>
            </a:r>
            <a:r>
              <a:rPr lang="en-US" altLang="zh-CN" dirty="0"/>
              <a:t> − 1 </a:t>
            </a:r>
            <a:r>
              <a:rPr lang="zh-CN" altLang="en-US" dirty="0"/>
              <a:t>）一个随机数乘以 </a:t>
            </a:r>
            <a:r>
              <a:rPr lang="en-US" altLang="zh-CN" dirty="0"/>
              <a:t>512 </a:t>
            </a:r>
            <a:r>
              <a:rPr lang="zh-CN" altLang="en-US" dirty="0"/>
              <a:t>比特传输时间，其中 </a:t>
            </a:r>
            <a:r>
              <a:rPr lang="en-US" altLang="zh-CN" dirty="0"/>
              <a:t>k </a:t>
            </a:r>
            <a:r>
              <a:rPr lang="zh-CN" altLang="en-US" dirty="0"/>
              <a:t>为冲突（碰撞）的次数</a:t>
            </a:r>
            <a:endParaRPr lang="en-US" altLang="zh-CN" dirty="0"/>
          </a:p>
          <a:p>
            <a:pPr lvl="2">
              <a:lnSpc>
                <a:spcPct val="130000"/>
              </a:lnSpc>
            </a:pPr>
            <a:r>
              <a:rPr lang="zh-CN" altLang="en-US" dirty="0"/>
              <a:t>当</a:t>
            </a:r>
            <a:r>
              <a:rPr lang="en-US" altLang="zh-CN" dirty="0"/>
              <a:t>M </a:t>
            </a:r>
            <a:r>
              <a:rPr lang="zh-CN" altLang="en-US" dirty="0"/>
              <a:t>的最大值为</a:t>
            </a:r>
            <a:r>
              <a:rPr lang="en-US" altLang="zh-CN" dirty="0"/>
              <a:t>1023</a:t>
            </a:r>
            <a:r>
              <a:rPr lang="zh-CN" altLang="en-US" dirty="0"/>
              <a:t>，即当 </a:t>
            </a:r>
            <a:r>
              <a:rPr lang="en-US" altLang="zh-CN" dirty="0"/>
              <a:t>k = 10 </a:t>
            </a:r>
            <a:r>
              <a:rPr lang="zh-CN" altLang="en-US" dirty="0"/>
              <a:t>时获得。随后 </a:t>
            </a:r>
            <a:r>
              <a:rPr lang="en-US" altLang="zh-CN" dirty="0"/>
              <a:t>M </a:t>
            </a:r>
            <a:r>
              <a:rPr lang="zh-CN" altLang="en-US" dirty="0"/>
              <a:t>始终是 </a:t>
            </a:r>
            <a:r>
              <a:rPr lang="en-US" altLang="zh-CN" dirty="0"/>
              <a:t>0</a:t>
            </a:r>
            <a:r>
              <a:rPr lang="zh-CN" altLang="en-US" dirty="0"/>
              <a:t>～</a:t>
            </a:r>
            <a:r>
              <a:rPr lang="en-US" altLang="zh-CN" dirty="0"/>
              <a:t>1023 </a:t>
            </a:r>
            <a:r>
              <a:rPr lang="zh-CN" altLang="en-US" dirty="0"/>
              <a:t>的一个随机值与 </a:t>
            </a:r>
            <a:r>
              <a:rPr lang="en-US" altLang="zh-CN" dirty="0"/>
              <a:t>512 </a:t>
            </a:r>
            <a:r>
              <a:rPr lang="zh-CN" altLang="en-US" dirty="0"/>
              <a:t>比特传输时间的乘积</a:t>
            </a:r>
            <a:endParaRPr lang="en-US" altLang="zh-CN" dirty="0"/>
          </a:p>
          <a:p>
            <a:pPr lvl="2">
              <a:lnSpc>
                <a:spcPct val="130000"/>
              </a:lnSpc>
            </a:pPr>
            <a:r>
              <a:rPr lang="en-US" altLang="zh-CN" dirty="0"/>
              <a:t>k </a:t>
            </a:r>
            <a:r>
              <a:rPr lang="zh-CN" altLang="en-US" dirty="0"/>
              <a:t>增加到 </a:t>
            </a:r>
            <a:r>
              <a:rPr lang="en-US" altLang="zh-CN" dirty="0"/>
              <a:t>16 </a:t>
            </a:r>
            <a:r>
              <a:rPr lang="zh-CN" altLang="en-US" dirty="0"/>
              <a:t>时，就发出错误信息</a:t>
            </a:r>
          </a:p>
        </p:txBody>
      </p:sp>
      <p:sp>
        <p:nvSpPr>
          <p:cNvPr id="4" name="日期占位符 3">
            <a:extLst>
              <a:ext uri="{FF2B5EF4-FFF2-40B4-BE49-F238E27FC236}">
                <a16:creationId xmlns:a16="http://schemas.microsoft.com/office/drawing/2014/main" id="{4E15FC1A-A6E1-40BD-956B-3341ADD7E018}"/>
              </a:ext>
            </a:extLst>
          </p:cNvPr>
          <p:cNvSpPr>
            <a:spLocks noGrp="1"/>
          </p:cNvSpPr>
          <p:nvPr>
            <p:ph type="dt" sz="half" idx="10"/>
          </p:nvPr>
        </p:nvSpPr>
        <p:spPr/>
        <p:txBody>
          <a:bodyPr/>
          <a:lstStyle/>
          <a:p>
            <a:fld id="{DC6D1A24-0258-41EA-AAA6-248F66DFC4EE}"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EE37A50B-AF1A-41F2-B626-C1E50E44294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DDDCDC4A-0BD3-4CC6-9B22-5D5862045FA1}"/>
              </a:ext>
            </a:extLst>
          </p:cNvPr>
          <p:cNvSpPr>
            <a:spLocks noGrp="1"/>
          </p:cNvSpPr>
          <p:nvPr>
            <p:ph type="sldNum" sz="quarter" idx="12"/>
          </p:nvPr>
        </p:nvSpPr>
        <p:spPr/>
        <p:txBody>
          <a:bodyPr/>
          <a:lstStyle/>
          <a:p>
            <a:fld id="{D2BE3B3C-08EA-47AD-A385-10D430A3A58B}" type="slidenum">
              <a:rPr lang="zh-CN" altLang="en-US" smtClean="0"/>
              <a:pPr/>
              <a:t>57</a:t>
            </a:fld>
            <a:endParaRPr lang="zh-CN" altLang="en-US"/>
          </a:p>
        </p:txBody>
      </p:sp>
    </p:spTree>
    <p:extLst>
      <p:ext uri="{BB962C8B-B14F-4D97-AF65-F5344CB8AC3E}">
        <p14:creationId xmlns:p14="http://schemas.microsoft.com/office/powerpoint/2010/main" val="1358165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以太网络总线实现</a:t>
            </a:r>
            <a:endParaRPr lang="en-US" altLang="zh-CN" dirty="0"/>
          </a:p>
        </p:txBody>
      </p:sp>
      <p:sp>
        <p:nvSpPr>
          <p:cNvPr id="3" name="内容占位符 2"/>
          <p:cNvSpPr>
            <a:spLocks noGrp="1"/>
          </p:cNvSpPr>
          <p:nvPr>
            <p:ph idx="1"/>
          </p:nvPr>
        </p:nvSpPr>
        <p:spPr>
          <a:xfrm>
            <a:off x="291164" y="1169043"/>
            <a:ext cx="8672242" cy="5003157"/>
          </a:xfrm>
        </p:spPr>
        <p:txBody>
          <a:bodyPr>
            <a:normAutofit fontScale="85000" lnSpcReduction="20000"/>
          </a:bodyPr>
          <a:lstStyle/>
          <a:p>
            <a:pPr>
              <a:lnSpc>
                <a:spcPct val="140000"/>
              </a:lnSpc>
            </a:pPr>
            <a:r>
              <a:rPr lang="zh-CN" altLang="en-US" dirty="0"/>
              <a:t>将以太网总线放到应用层、传输层、网络层、数据链路层和物理层</a:t>
            </a:r>
            <a:r>
              <a:rPr lang="en-US" altLang="zh-CN" dirty="0"/>
              <a:t>5</a:t>
            </a:r>
            <a:r>
              <a:rPr lang="zh-CN" altLang="en-US" dirty="0"/>
              <a:t>层定义的以太网协议栈中</a:t>
            </a:r>
            <a:endParaRPr lang="en-US" altLang="zh-CN" dirty="0"/>
          </a:p>
          <a:p>
            <a:pPr>
              <a:lnSpc>
                <a:spcPct val="140000"/>
              </a:lnSpc>
            </a:pPr>
            <a:r>
              <a:rPr lang="zh-CN" altLang="en-US" dirty="0"/>
              <a:t>与数据链路层、物理层强相关，可以作为芯片接口，也可以依据需要完全封装到芯片内。</a:t>
            </a:r>
            <a:endParaRPr lang="en-US" altLang="zh-CN" dirty="0"/>
          </a:p>
          <a:p>
            <a:r>
              <a:rPr lang="zh-CN" altLang="en-US" dirty="0"/>
              <a:t>以太网帧格式多达</a:t>
            </a:r>
            <a:r>
              <a:rPr lang="en-US" altLang="zh-CN" dirty="0"/>
              <a:t>5</a:t>
            </a:r>
            <a:r>
              <a:rPr lang="zh-CN" altLang="en-US" dirty="0"/>
              <a:t>种</a:t>
            </a:r>
            <a:endParaRPr lang="en-US" altLang="zh-CN" dirty="0"/>
          </a:p>
          <a:p>
            <a:pPr lvl="1"/>
            <a:r>
              <a:rPr lang="en-US" altLang="zh-CN" dirty="0"/>
              <a:t>Ethernet V1</a:t>
            </a:r>
            <a:r>
              <a:rPr lang="zh-CN" altLang="en-US" dirty="0"/>
              <a:t>（</a:t>
            </a:r>
            <a:r>
              <a:rPr lang="en-US" altLang="zh-CN" dirty="0"/>
              <a:t>1980</a:t>
            </a:r>
            <a:r>
              <a:rPr lang="zh-CN" altLang="en-US" dirty="0"/>
              <a:t>年发布）</a:t>
            </a:r>
            <a:endParaRPr lang="en-US" altLang="zh-CN" dirty="0"/>
          </a:p>
          <a:p>
            <a:pPr lvl="1"/>
            <a:r>
              <a:rPr lang="en-US" altLang="zh-CN" dirty="0"/>
              <a:t>Ethernet V2</a:t>
            </a:r>
            <a:r>
              <a:rPr lang="zh-CN" altLang="en-US" dirty="0"/>
              <a:t>（</a:t>
            </a:r>
            <a:r>
              <a:rPr lang="en-US" altLang="zh-CN" dirty="0"/>
              <a:t>ARPA</a:t>
            </a:r>
            <a:r>
              <a:rPr lang="zh-CN" altLang="en-US" dirty="0"/>
              <a:t>于</a:t>
            </a:r>
            <a:r>
              <a:rPr lang="en-US" altLang="zh-CN" dirty="0"/>
              <a:t>1982</a:t>
            </a:r>
            <a:r>
              <a:rPr lang="zh-CN" altLang="en-US" dirty="0"/>
              <a:t>年发布）</a:t>
            </a:r>
            <a:endParaRPr lang="en-US" altLang="zh-CN" dirty="0"/>
          </a:p>
          <a:p>
            <a:pPr lvl="1"/>
            <a:r>
              <a:rPr lang="en-US" altLang="zh-CN" dirty="0"/>
              <a:t>RAW 802.3</a:t>
            </a:r>
            <a:r>
              <a:rPr lang="zh-CN" altLang="en-US" dirty="0"/>
              <a:t>（</a:t>
            </a:r>
            <a:r>
              <a:rPr lang="en-US" altLang="zh-CN" dirty="0"/>
              <a:t>Novell</a:t>
            </a:r>
            <a:r>
              <a:rPr lang="zh-CN" altLang="en-US" dirty="0"/>
              <a:t>公司于</a:t>
            </a:r>
            <a:r>
              <a:rPr lang="en-US" altLang="zh-CN" dirty="0"/>
              <a:t>1983</a:t>
            </a:r>
            <a:r>
              <a:rPr lang="zh-CN" altLang="en-US" dirty="0"/>
              <a:t>年发布）</a:t>
            </a:r>
            <a:endParaRPr lang="en-US" altLang="zh-CN" dirty="0"/>
          </a:p>
          <a:p>
            <a:pPr lvl="1"/>
            <a:r>
              <a:rPr lang="en-US" altLang="zh-CN" dirty="0"/>
              <a:t>IEEE 802.3/802.2 SNAP</a:t>
            </a:r>
            <a:r>
              <a:rPr lang="zh-CN" altLang="en-US" dirty="0"/>
              <a:t>（</a:t>
            </a:r>
            <a:r>
              <a:rPr lang="en-US" altLang="zh-CN" dirty="0"/>
              <a:t>1985</a:t>
            </a:r>
            <a:r>
              <a:rPr lang="zh-CN" altLang="en-US" dirty="0"/>
              <a:t>年发布）</a:t>
            </a:r>
            <a:endParaRPr lang="en-US" altLang="zh-CN" dirty="0"/>
          </a:p>
          <a:p>
            <a:pPr lvl="1"/>
            <a:r>
              <a:rPr lang="en-US" altLang="zh-CN" dirty="0"/>
              <a:t>IEEE 802.3/802.2 LLC</a:t>
            </a:r>
            <a:r>
              <a:rPr lang="zh-CN" altLang="en-US" dirty="0"/>
              <a:t>（</a:t>
            </a:r>
            <a:r>
              <a:rPr lang="en-US" altLang="zh-CN" dirty="0"/>
              <a:t>1985</a:t>
            </a:r>
            <a:r>
              <a:rPr lang="zh-CN" altLang="en-US" dirty="0"/>
              <a:t>年发布）。</a:t>
            </a:r>
          </a:p>
        </p:txBody>
      </p:sp>
      <p:sp>
        <p:nvSpPr>
          <p:cNvPr id="4" name="日期占位符 3">
            <a:extLst>
              <a:ext uri="{FF2B5EF4-FFF2-40B4-BE49-F238E27FC236}">
                <a16:creationId xmlns:a16="http://schemas.microsoft.com/office/drawing/2014/main" id="{368C19E7-1ADE-48C6-9846-C7C53D64F9DA}"/>
              </a:ext>
            </a:extLst>
          </p:cNvPr>
          <p:cNvSpPr>
            <a:spLocks noGrp="1"/>
          </p:cNvSpPr>
          <p:nvPr>
            <p:ph type="dt" sz="half" idx="10"/>
          </p:nvPr>
        </p:nvSpPr>
        <p:spPr/>
        <p:txBody>
          <a:bodyPr/>
          <a:lstStyle/>
          <a:p>
            <a:fld id="{94A49370-2BE0-498B-87D6-8752C2F06EDA}"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BA683173-9455-4589-8CF4-99839C15E778}"/>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FD616AA1-E7D2-47A7-9F38-4C4028CF0ABB}"/>
              </a:ext>
            </a:extLst>
          </p:cNvPr>
          <p:cNvSpPr>
            <a:spLocks noGrp="1"/>
          </p:cNvSpPr>
          <p:nvPr>
            <p:ph type="sldNum" sz="quarter" idx="12"/>
          </p:nvPr>
        </p:nvSpPr>
        <p:spPr/>
        <p:txBody>
          <a:bodyPr/>
          <a:lstStyle/>
          <a:p>
            <a:fld id="{D2BE3B3C-08EA-47AD-A385-10D430A3A58B}" type="slidenum">
              <a:rPr lang="zh-CN" altLang="en-US" smtClean="0"/>
              <a:pPr/>
              <a:t>58</a:t>
            </a:fld>
            <a:endParaRPr lang="zh-CN" altLang="en-US"/>
          </a:p>
        </p:txBody>
      </p:sp>
    </p:spTree>
    <p:extLst>
      <p:ext uri="{BB962C8B-B14F-4D97-AF65-F5344CB8AC3E}">
        <p14:creationId xmlns:p14="http://schemas.microsoft.com/office/powerpoint/2010/main" val="1160930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Ethernet V2</a:t>
            </a:r>
            <a:r>
              <a:rPr lang="zh-CN" altLang="en-US"/>
              <a:t>以太网帧</a:t>
            </a:r>
            <a:endParaRPr lang="zh-CN" altLang="en-US" dirty="0"/>
          </a:p>
        </p:txBody>
      </p:sp>
      <p:sp>
        <p:nvSpPr>
          <p:cNvPr id="3" name="内容占位符 2"/>
          <p:cNvSpPr>
            <a:spLocks noGrp="1"/>
          </p:cNvSpPr>
          <p:nvPr>
            <p:ph idx="1"/>
          </p:nvPr>
        </p:nvSpPr>
        <p:spPr>
          <a:xfrm>
            <a:off x="291164" y="1145895"/>
            <a:ext cx="8672242" cy="5026306"/>
          </a:xfrm>
        </p:spPr>
        <p:txBody>
          <a:bodyPr>
            <a:normAutofit fontScale="92500" lnSpcReduction="10000"/>
          </a:bodyPr>
          <a:lstStyle/>
          <a:p>
            <a:r>
              <a:rPr lang="zh-CN" altLang="en-US" dirty="0"/>
              <a:t>由</a:t>
            </a:r>
            <a:r>
              <a:rPr lang="en-US" altLang="zh-CN" dirty="0"/>
              <a:t>RFC 894</a:t>
            </a:r>
            <a:r>
              <a:rPr lang="zh-CN" altLang="en-US" dirty="0"/>
              <a:t>定义。</a:t>
            </a:r>
            <a:endParaRPr lang="en-US" altLang="zh-CN" dirty="0"/>
          </a:p>
          <a:p>
            <a:pPr lvl="1"/>
            <a:r>
              <a:rPr lang="zh-CN" altLang="en-US" dirty="0"/>
              <a:t>前导码（</a:t>
            </a:r>
            <a:r>
              <a:rPr lang="en-US" altLang="zh-CN" dirty="0"/>
              <a:t>7</a:t>
            </a:r>
            <a:r>
              <a:rPr lang="zh-CN" altLang="en-US" dirty="0"/>
              <a:t>字节</a:t>
            </a:r>
            <a:r>
              <a:rPr lang="en-US" altLang="zh-CN" dirty="0"/>
              <a:t>0x55</a:t>
            </a:r>
            <a:r>
              <a:rPr lang="zh-CN" altLang="en-US" dirty="0"/>
              <a:t>，一串</a:t>
            </a:r>
            <a:r>
              <a:rPr lang="en-US" altLang="zh-CN" dirty="0"/>
              <a:t>1</a:t>
            </a:r>
            <a:r>
              <a:rPr lang="zh-CN" altLang="en-US" dirty="0"/>
              <a:t>、</a:t>
            </a:r>
            <a:r>
              <a:rPr lang="en-US" altLang="zh-CN" dirty="0"/>
              <a:t>0</a:t>
            </a:r>
            <a:r>
              <a:rPr lang="zh-CN" altLang="en-US" dirty="0"/>
              <a:t>间隔，用于信号同步）</a:t>
            </a:r>
            <a:endParaRPr lang="en-US" altLang="zh-CN" dirty="0"/>
          </a:p>
          <a:p>
            <a:pPr lvl="1"/>
            <a:r>
              <a:rPr lang="zh-CN" altLang="en-US" dirty="0"/>
              <a:t>帧起始定界符</a:t>
            </a:r>
            <a:r>
              <a:rPr lang="en-US" altLang="zh-CN" dirty="0"/>
              <a:t>SFD</a:t>
            </a:r>
            <a:r>
              <a:rPr lang="zh-CN" altLang="en-US" dirty="0"/>
              <a:t>（</a:t>
            </a:r>
            <a:r>
              <a:rPr lang="en-US" altLang="zh-CN" dirty="0"/>
              <a:t>1</a:t>
            </a:r>
            <a:r>
              <a:rPr lang="zh-CN" altLang="en-US" dirty="0"/>
              <a:t>字节</a:t>
            </a:r>
            <a:r>
              <a:rPr lang="en-US" altLang="zh-CN" dirty="0"/>
              <a:t>0xD5</a:t>
            </a:r>
            <a:r>
              <a:rPr lang="zh-CN" altLang="en-US" dirty="0"/>
              <a:t>）</a:t>
            </a:r>
            <a:endParaRPr lang="en-US" altLang="zh-CN" dirty="0"/>
          </a:p>
          <a:p>
            <a:pPr lvl="1"/>
            <a:r>
              <a:rPr lang="zh-CN" altLang="en-US" dirty="0"/>
              <a:t>目的</a:t>
            </a:r>
            <a:r>
              <a:rPr lang="en-US" altLang="zh-CN" dirty="0"/>
              <a:t>MAC</a:t>
            </a:r>
            <a:r>
              <a:rPr lang="zh-CN" altLang="en-US" dirty="0"/>
              <a:t>地址（</a:t>
            </a:r>
            <a:r>
              <a:rPr lang="en-US" altLang="zh-CN" dirty="0"/>
              <a:t>6</a:t>
            </a:r>
            <a:r>
              <a:rPr lang="zh-CN" altLang="en-US" dirty="0"/>
              <a:t>字节）</a:t>
            </a:r>
            <a:endParaRPr lang="en-US" altLang="zh-CN" dirty="0"/>
          </a:p>
          <a:p>
            <a:pPr lvl="1"/>
            <a:r>
              <a:rPr lang="zh-CN" altLang="en-US" dirty="0"/>
              <a:t>源</a:t>
            </a:r>
            <a:r>
              <a:rPr lang="en-US" altLang="zh-CN" dirty="0"/>
              <a:t>MAC</a:t>
            </a:r>
            <a:r>
              <a:rPr lang="zh-CN" altLang="en-US" dirty="0"/>
              <a:t>地址（</a:t>
            </a:r>
            <a:r>
              <a:rPr lang="en-US" altLang="zh-CN" dirty="0"/>
              <a:t>6</a:t>
            </a:r>
            <a:r>
              <a:rPr lang="zh-CN" altLang="en-US" dirty="0"/>
              <a:t>字节）</a:t>
            </a:r>
            <a:endParaRPr lang="en-US" altLang="zh-CN" dirty="0"/>
          </a:p>
          <a:p>
            <a:pPr lvl="1"/>
            <a:r>
              <a:rPr lang="zh-CN" altLang="en-US" dirty="0"/>
              <a:t>类型</a:t>
            </a:r>
            <a:r>
              <a:rPr lang="en-US" altLang="zh-CN" dirty="0"/>
              <a:t>/</a:t>
            </a:r>
            <a:r>
              <a:rPr lang="zh-CN" altLang="en-US" dirty="0"/>
              <a:t>长度（</a:t>
            </a:r>
            <a:r>
              <a:rPr lang="en-US" altLang="zh-CN" dirty="0"/>
              <a:t>2</a:t>
            </a:r>
            <a:r>
              <a:rPr lang="zh-CN" altLang="en-US" dirty="0"/>
              <a:t>字节，其中 </a:t>
            </a:r>
            <a:r>
              <a:rPr lang="en-US" altLang="zh-CN" dirty="0"/>
              <a:t>0</a:t>
            </a:r>
            <a:r>
              <a:rPr lang="zh-CN" altLang="en-US" dirty="0"/>
              <a:t>～</a:t>
            </a:r>
            <a:r>
              <a:rPr lang="en-US" altLang="zh-CN" dirty="0"/>
              <a:t>1500</a:t>
            </a:r>
            <a:r>
              <a:rPr lang="zh-CN" altLang="en-US" dirty="0"/>
              <a:t>保留为长度域值，</a:t>
            </a:r>
            <a:r>
              <a:rPr lang="en-US" altLang="zh-CN" dirty="0"/>
              <a:t>1536</a:t>
            </a:r>
            <a:r>
              <a:rPr lang="zh-CN" altLang="en-US" dirty="0"/>
              <a:t>～</a:t>
            </a:r>
            <a:r>
              <a:rPr lang="en-US" altLang="zh-CN" dirty="0"/>
              <a:t>65535</a:t>
            </a:r>
            <a:r>
              <a:rPr lang="zh-CN" altLang="en-US" dirty="0"/>
              <a:t>保留为类型域值</a:t>
            </a:r>
            <a:r>
              <a:rPr lang="en-US" altLang="zh-CN" dirty="0"/>
              <a:t>0x0600</a:t>
            </a:r>
            <a:r>
              <a:rPr lang="zh-CN" altLang="en-US" dirty="0"/>
              <a:t>～</a:t>
            </a:r>
            <a:r>
              <a:rPr lang="en-US" altLang="zh-CN" dirty="0"/>
              <a:t>0xFFFF</a:t>
            </a:r>
            <a:r>
              <a:rPr lang="zh-CN" altLang="en-US" dirty="0"/>
              <a:t>）</a:t>
            </a:r>
            <a:endParaRPr lang="en-US" altLang="zh-CN" dirty="0"/>
          </a:p>
          <a:p>
            <a:pPr lvl="1"/>
            <a:r>
              <a:rPr lang="zh-CN" altLang="en-US" dirty="0"/>
              <a:t>数据（</a:t>
            </a:r>
            <a:r>
              <a:rPr lang="en-US" altLang="zh-CN" dirty="0"/>
              <a:t>46</a:t>
            </a:r>
            <a:r>
              <a:rPr lang="zh-CN" altLang="en-US" dirty="0"/>
              <a:t>～</a:t>
            </a:r>
            <a:r>
              <a:rPr lang="en-US" altLang="zh-CN" dirty="0"/>
              <a:t>1500</a:t>
            </a:r>
            <a:r>
              <a:rPr lang="zh-CN" altLang="en-US" dirty="0"/>
              <a:t>字节）</a:t>
            </a:r>
            <a:endParaRPr lang="en-US" altLang="zh-CN" dirty="0"/>
          </a:p>
          <a:p>
            <a:pPr lvl="1"/>
            <a:r>
              <a:rPr lang="en-US" altLang="zh-CN" dirty="0"/>
              <a:t>CRC</a:t>
            </a:r>
            <a:r>
              <a:rPr lang="zh-CN" altLang="en-US" dirty="0"/>
              <a:t>帧校验序列（</a:t>
            </a:r>
            <a:r>
              <a:rPr lang="en-US" altLang="zh-CN" dirty="0"/>
              <a:t>4</a:t>
            </a:r>
            <a:r>
              <a:rPr lang="zh-CN" altLang="en-US" dirty="0"/>
              <a:t>字节，使用</a:t>
            </a:r>
            <a:r>
              <a:rPr lang="en-US" altLang="zh-CN" dirty="0"/>
              <a:t>CRC</a:t>
            </a:r>
            <a:r>
              <a:rPr lang="zh-CN" altLang="en-US" dirty="0"/>
              <a:t>计算从目的</a:t>
            </a:r>
            <a:r>
              <a:rPr lang="en-US" altLang="zh-CN" dirty="0"/>
              <a:t>MAC</a:t>
            </a:r>
            <a:r>
              <a:rPr lang="zh-CN" altLang="en-US" dirty="0"/>
              <a:t>地址到数据域这部分内容而得到的校验和）</a:t>
            </a:r>
          </a:p>
        </p:txBody>
      </p:sp>
      <p:sp>
        <p:nvSpPr>
          <p:cNvPr id="4" name="日期占位符 3">
            <a:extLst>
              <a:ext uri="{FF2B5EF4-FFF2-40B4-BE49-F238E27FC236}">
                <a16:creationId xmlns:a16="http://schemas.microsoft.com/office/drawing/2014/main" id="{A118D2AA-C982-4468-A10D-0A287C575AE7}"/>
              </a:ext>
            </a:extLst>
          </p:cNvPr>
          <p:cNvSpPr>
            <a:spLocks noGrp="1"/>
          </p:cNvSpPr>
          <p:nvPr>
            <p:ph type="dt" sz="half" idx="10"/>
          </p:nvPr>
        </p:nvSpPr>
        <p:spPr/>
        <p:txBody>
          <a:bodyPr/>
          <a:lstStyle/>
          <a:p>
            <a:fld id="{40F5A181-0C8F-4178-A897-C9C2342DA820}"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A12BF886-0987-432A-834C-218FA7CF117B}"/>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4C614831-C5E1-4BAC-BBD2-EAB5EB367A6D}"/>
              </a:ext>
            </a:extLst>
          </p:cNvPr>
          <p:cNvSpPr>
            <a:spLocks noGrp="1"/>
          </p:cNvSpPr>
          <p:nvPr>
            <p:ph type="sldNum" sz="quarter" idx="12"/>
          </p:nvPr>
        </p:nvSpPr>
        <p:spPr/>
        <p:txBody>
          <a:bodyPr/>
          <a:lstStyle/>
          <a:p>
            <a:fld id="{D2BE3B3C-08EA-47AD-A385-10D430A3A58B}" type="slidenum">
              <a:rPr lang="zh-CN" altLang="en-US" smtClean="0"/>
              <a:pPr/>
              <a:t>59</a:t>
            </a:fld>
            <a:endParaRPr lang="zh-CN" altLang="en-US"/>
          </a:p>
        </p:txBody>
      </p:sp>
    </p:spTree>
    <p:extLst>
      <p:ext uri="{BB962C8B-B14F-4D97-AF65-F5344CB8AC3E}">
        <p14:creationId xmlns:p14="http://schemas.microsoft.com/office/powerpoint/2010/main" val="159550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系统总线分类</a:t>
            </a:r>
          </a:p>
        </p:txBody>
      </p:sp>
      <p:sp>
        <p:nvSpPr>
          <p:cNvPr id="3" name="内容占位符 2"/>
          <p:cNvSpPr>
            <a:spLocks noGrp="1"/>
          </p:cNvSpPr>
          <p:nvPr>
            <p:ph idx="1"/>
          </p:nvPr>
        </p:nvSpPr>
        <p:spPr/>
        <p:txBody>
          <a:bodyPr>
            <a:normAutofit lnSpcReduction="10000"/>
          </a:bodyPr>
          <a:lstStyle/>
          <a:p>
            <a:r>
              <a:rPr lang="zh-CN" altLang="en-US" dirty="0"/>
              <a:t>按功能的分类</a:t>
            </a:r>
            <a:endParaRPr lang="en-US" altLang="zh-CN" dirty="0"/>
          </a:p>
          <a:p>
            <a:pPr lvl="1"/>
            <a:r>
              <a:rPr lang="zh-CN" altLang="en-US" dirty="0"/>
              <a:t>数据总线 </a:t>
            </a:r>
            <a:r>
              <a:rPr lang="en-US" altLang="zh-CN" dirty="0"/>
              <a:t>- </a:t>
            </a:r>
            <a:r>
              <a:rPr lang="zh-CN" altLang="en-US" dirty="0"/>
              <a:t>传输数据</a:t>
            </a:r>
            <a:r>
              <a:rPr lang="en-US" altLang="zh-CN" dirty="0"/>
              <a:t> </a:t>
            </a:r>
          </a:p>
          <a:p>
            <a:pPr lvl="1"/>
            <a:r>
              <a:rPr lang="zh-CN" altLang="en-US" dirty="0"/>
              <a:t>地址总线 </a:t>
            </a:r>
            <a:r>
              <a:rPr lang="en-US" altLang="zh-CN" dirty="0"/>
              <a:t>–</a:t>
            </a:r>
            <a:r>
              <a:rPr lang="zh-CN" altLang="en-US" dirty="0"/>
              <a:t>传输地址</a:t>
            </a:r>
            <a:endParaRPr lang="en-US" altLang="zh-CN" dirty="0"/>
          </a:p>
          <a:p>
            <a:pPr lvl="1"/>
            <a:r>
              <a:rPr lang="zh-CN" altLang="en-US" dirty="0"/>
              <a:t>控制总线 </a:t>
            </a:r>
            <a:r>
              <a:rPr lang="en-US" altLang="zh-CN" dirty="0"/>
              <a:t>–</a:t>
            </a:r>
            <a:r>
              <a:rPr lang="zh-CN" altLang="en-US" dirty="0"/>
              <a:t>传输控制指令</a:t>
            </a:r>
            <a:r>
              <a:rPr lang="en-US" altLang="zh-CN" dirty="0"/>
              <a:t>/</a:t>
            </a:r>
            <a:r>
              <a:rPr lang="zh-CN" altLang="en-US" dirty="0"/>
              <a:t>信号</a:t>
            </a:r>
            <a:endParaRPr lang="en-US" altLang="zh-CN" dirty="0"/>
          </a:p>
          <a:p>
            <a:pPr lvl="1"/>
            <a:r>
              <a:rPr lang="zh-CN" altLang="en-US" dirty="0"/>
              <a:t>扩展总线 </a:t>
            </a:r>
            <a:r>
              <a:rPr lang="en-US" altLang="zh-CN" dirty="0"/>
              <a:t>– </a:t>
            </a:r>
            <a:r>
              <a:rPr lang="zh-CN" altLang="en-US" dirty="0"/>
              <a:t>不常使用的部件扩展</a:t>
            </a:r>
            <a:endParaRPr lang="en-US" altLang="zh-CN" dirty="0"/>
          </a:p>
          <a:p>
            <a:r>
              <a:rPr lang="zh-CN" altLang="en-US" dirty="0"/>
              <a:t>按信息位置：处理器总线、系统总线和</a:t>
            </a:r>
            <a:r>
              <a:rPr lang="en-US" altLang="zh-CN" dirty="0"/>
              <a:t>I/O</a:t>
            </a:r>
            <a:r>
              <a:rPr lang="zh-CN" altLang="en-US" dirty="0"/>
              <a:t>总线</a:t>
            </a:r>
            <a:endParaRPr lang="en-US" altLang="zh-CN" dirty="0"/>
          </a:p>
          <a:p>
            <a:r>
              <a:rPr lang="zh-CN" altLang="en-US" dirty="0"/>
              <a:t>按时空组织特性：串行总线和并行总线</a:t>
            </a:r>
          </a:p>
        </p:txBody>
      </p:sp>
      <p:sp>
        <p:nvSpPr>
          <p:cNvPr id="4" name="日期占位符 3">
            <a:extLst>
              <a:ext uri="{FF2B5EF4-FFF2-40B4-BE49-F238E27FC236}">
                <a16:creationId xmlns:a16="http://schemas.microsoft.com/office/drawing/2014/main" id="{3B261E77-1927-4F11-99A1-47BEEE5B3FD0}"/>
              </a:ext>
            </a:extLst>
          </p:cNvPr>
          <p:cNvSpPr>
            <a:spLocks noGrp="1"/>
          </p:cNvSpPr>
          <p:nvPr>
            <p:ph type="dt" sz="half" idx="10"/>
          </p:nvPr>
        </p:nvSpPr>
        <p:spPr/>
        <p:txBody>
          <a:bodyPr/>
          <a:lstStyle/>
          <a:p>
            <a:fld id="{04F1DAB1-78AD-4B5F-AF49-42ADAE98EFAC}"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CE2C8A3D-0DCA-44FB-BEEF-BD73678FEB30}"/>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5275032A-F8DD-436C-AA04-0E43E97162D3}"/>
              </a:ext>
            </a:extLst>
          </p:cNvPr>
          <p:cNvSpPr>
            <a:spLocks noGrp="1"/>
          </p:cNvSpPr>
          <p:nvPr>
            <p:ph type="sldNum" sz="quarter" idx="12"/>
          </p:nvPr>
        </p:nvSpPr>
        <p:spPr/>
        <p:txBody>
          <a:bodyPr/>
          <a:lstStyle/>
          <a:p>
            <a:fld id="{D2BE3B3C-08EA-47AD-A385-10D430A3A58B}" type="slidenum">
              <a:rPr lang="zh-CN" altLang="en-US" smtClean="0"/>
              <a:pPr/>
              <a:t>6</a:t>
            </a:fld>
            <a:endParaRPr lang="zh-CN" altLang="en-US"/>
          </a:p>
        </p:txBody>
      </p:sp>
    </p:spTree>
    <p:extLst>
      <p:ext uri="{BB962C8B-B14F-4D97-AF65-F5344CB8AC3E}">
        <p14:creationId xmlns:p14="http://schemas.microsoft.com/office/powerpoint/2010/main" val="2003624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0CA2E-DE62-4A43-86B7-019A9D9C1834}"/>
              </a:ext>
            </a:extLst>
          </p:cNvPr>
          <p:cNvSpPr>
            <a:spLocks noGrp="1"/>
          </p:cNvSpPr>
          <p:nvPr>
            <p:ph type="title"/>
          </p:nvPr>
        </p:nvSpPr>
        <p:spPr/>
        <p:txBody>
          <a:bodyPr/>
          <a:lstStyle/>
          <a:p>
            <a:r>
              <a:rPr lang="en-US" altLang="zh-CN" dirty="0"/>
              <a:t>3.3 DMA</a:t>
            </a:r>
            <a:endParaRPr lang="zh-CN" altLang="en-US" dirty="0"/>
          </a:p>
        </p:txBody>
      </p:sp>
      <p:sp>
        <p:nvSpPr>
          <p:cNvPr id="3" name="内容占位符 2">
            <a:extLst>
              <a:ext uri="{FF2B5EF4-FFF2-40B4-BE49-F238E27FC236}">
                <a16:creationId xmlns:a16="http://schemas.microsoft.com/office/drawing/2014/main" id="{C4EDE567-2E19-4FCD-A671-E3BB742DAAA9}"/>
              </a:ext>
            </a:extLst>
          </p:cNvPr>
          <p:cNvSpPr>
            <a:spLocks noGrp="1"/>
          </p:cNvSpPr>
          <p:nvPr>
            <p:ph idx="1"/>
          </p:nvPr>
        </p:nvSpPr>
        <p:spPr>
          <a:xfrm>
            <a:off x="235878" y="1083134"/>
            <a:ext cx="8672242" cy="755659"/>
          </a:xfrm>
        </p:spPr>
        <p:txBody>
          <a:bodyPr/>
          <a:lstStyle/>
          <a:p>
            <a:r>
              <a:rPr lang="en-US" altLang="zh-CN" dirty="0"/>
              <a:t>I/O</a:t>
            </a:r>
            <a:r>
              <a:rPr lang="zh-CN" altLang="en-US" dirty="0"/>
              <a:t>传输</a:t>
            </a:r>
          </a:p>
        </p:txBody>
      </p:sp>
      <p:sp>
        <p:nvSpPr>
          <p:cNvPr id="4" name="日期占位符 3">
            <a:extLst>
              <a:ext uri="{FF2B5EF4-FFF2-40B4-BE49-F238E27FC236}">
                <a16:creationId xmlns:a16="http://schemas.microsoft.com/office/drawing/2014/main" id="{2C25585F-90C5-4376-B228-A87F8CE6AA26}"/>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6" name="灯片编号占位符 5">
            <a:extLst>
              <a:ext uri="{FF2B5EF4-FFF2-40B4-BE49-F238E27FC236}">
                <a16:creationId xmlns:a16="http://schemas.microsoft.com/office/drawing/2014/main" id="{F05792EF-17EC-4975-8284-FED1DDBC3F9B}"/>
              </a:ext>
            </a:extLst>
          </p:cNvPr>
          <p:cNvSpPr>
            <a:spLocks noGrp="1"/>
          </p:cNvSpPr>
          <p:nvPr>
            <p:ph type="sldNum" sz="quarter" idx="12"/>
          </p:nvPr>
        </p:nvSpPr>
        <p:spPr/>
        <p:txBody>
          <a:bodyPr/>
          <a:lstStyle/>
          <a:p>
            <a:fld id="{D2BE3B3C-08EA-47AD-A385-10D430A3A58B}" type="slidenum">
              <a:rPr lang="zh-CN" altLang="en-US" smtClean="0"/>
              <a:t>60</a:t>
            </a:fld>
            <a:endParaRPr lang="zh-CN" altLang="en-US"/>
          </a:p>
        </p:txBody>
      </p:sp>
      <p:pic>
        <p:nvPicPr>
          <p:cNvPr id="7" name="图片 6">
            <a:extLst>
              <a:ext uri="{FF2B5EF4-FFF2-40B4-BE49-F238E27FC236}">
                <a16:creationId xmlns:a16="http://schemas.microsoft.com/office/drawing/2014/main" id="{1EB7AA18-4FB7-493B-AB32-4D3B212415D3}"/>
              </a:ext>
            </a:extLst>
          </p:cNvPr>
          <p:cNvPicPr>
            <a:picLocks noChangeAspect="1"/>
          </p:cNvPicPr>
          <p:nvPr/>
        </p:nvPicPr>
        <p:blipFill>
          <a:blip r:embed="rId2"/>
          <a:stretch>
            <a:fillRect/>
          </a:stretch>
        </p:blipFill>
        <p:spPr>
          <a:xfrm>
            <a:off x="0" y="1685640"/>
            <a:ext cx="9144000" cy="2228885"/>
          </a:xfrm>
          <a:prstGeom prst="rect">
            <a:avLst/>
          </a:prstGeom>
        </p:spPr>
      </p:pic>
      <p:sp>
        <p:nvSpPr>
          <p:cNvPr id="8" name="文本框 7">
            <a:extLst>
              <a:ext uri="{FF2B5EF4-FFF2-40B4-BE49-F238E27FC236}">
                <a16:creationId xmlns:a16="http://schemas.microsoft.com/office/drawing/2014/main" id="{5135BB66-A6F9-48B6-B370-C786BA54236D}"/>
              </a:ext>
            </a:extLst>
          </p:cNvPr>
          <p:cNvSpPr txBox="1"/>
          <p:nvPr/>
        </p:nvSpPr>
        <p:spPr>
          <a:xfrm>
            <a:off x="893839" y="3795986"/>
            <a:ext cx="85652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忙等</a:t>
            </a:r>
          </a:p>
        </p:txBody>
      </p:sp>
      <p:sp>
        <p:nvSpPr>
          <p:cNvPr id="9" name="文本框 8">
            <a:extLst>
              <a:ext uri="{FF2B5EF4-FFF2-40B4-BE49-F238E27FC236}">
                <a16:creationId xmlns:a16="http://schemas.microsoft.com/office/drawing/2014/main" id="{17D59AAF-1DBE-4126-AFA1-BA9B2089AADA}"/>
              </a:ext>
            </a:extLst>
          </p:cNvPr>
          <p:cNvSpPr txBox="1"/>
          <p:nvPr/>
        </p:nvSpPr>
        <p:spPr>
          <a:xfrm>
            <a:off x="4088451" y="3776635"/>
            <a:ext cx="85652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中断</a:t>
            </a:r>
          </a:p>
        </p:txBody>
      </p:sp>
      <p:sp>
        <p:nvSpPr>
          <p:cNvPr id="10" name="文本框 9">
            <a:extLst>
              <a:ext uri="{FF2B5EF4-FFF2-40B4-BE49-F238E27FC236}">
                <a16:creationId xmlns:a16="http://schemas.microsoft.com/office/drawing/2014/main" id="{29B2F16A-C2A3-4B5A-BA2B-D4490018E566}"/>
              </a:ext>
            </a:extLst>
          </p:cNvPr>
          <p:cNvSpPr txBox="1"/>
          <p:nvPr/>
        </p:nvSpPr>
        <p:spPr>
          <a:xfrm>
            <a:off x="7153091" y="3795986"/>
            <a:ext cx="1079097" cy="461665"/>
          </a:xfrm>
          <a:prstGeom prst="rect">
            <a:avLst/>
          </a:prstGeom>
          <a:noFill/>
        </p:spPr>
        <p:txBody>
          <a:bodyPr wrap="squar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DMA</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2">
            <a:extLst>
              <a:ext uri="{FF2B5EF4-FFF2-40B4-BE49-F238E27FC236}">
                <a16:creationId xmlns:a16="http://schemas.microsoft.com/office/drawing/2014/main" id="{557C2657-20A2-4C53-8992-14371D2FF102}"/>
              </a:ext>
            </a:extLst>
          </p:cNvPr>
          <p:cNvSpPr txBox="1">
            <a:spLocks/>
          </p:cNvSpPr>
          <p:nvPr/>
        </p:nvSpPr>
        <p:spPr>
          <a:xfrm>
            <a:off x="291164" y="4238300"/>
            <a:ext cx="8672242" cy="2452063"/>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dirty="0"/>
              <a:t>直接存储器存取：</a:t>
            </a:r>
            <a:r>
              <a:rPr lang="en-US" altLang="zh-CN" dirty="0"/>
              <a:t>Direct Memory Access</a:t>
            </a:r>
            <a:r>
              <a:rPr lang="zh-CN" altLang="en-US" dirty="0"/>
              <a:t>，</a:t>
            </a:r>
            <a:r>
              <a:rPr lang="en-US" altLang="zh-CN" dirty="0"/>
              <a:t>DMA</a:t>
            </a:r>
          </a:p>
          <a:p>
            <a:r>
              <a:rPr lang="en-US" altLang="zh-CN" dirty="0"/>
              <a:t>DMA</a:t>
            </a:r>
            <a:r>
              <a:rPr lang="zh-CN" altLang="en-US" dirty="0"/>
              <a:t>的主要作用</a:t>
            </a:r>
            <a:endParaRPr lang="en-US" altLang="zh-CN" dirty="0"/>
          </a:p>
          <a:p>
            <a:pPr lvl="1"/>
            <a:r>
              <a:rPr lang="zh-CN" altLang="en-US" dirty="0"/>
              <a:t>将数据从一个地址空间复制到另外一个地址空间</a:t>
            </a:r>
            <a:endParaRPr lang="en-US" altLang="zh-CN" dirty="0"/>
          </a:p>
          <a:p>
            <a:pPr lvl="1"/>
            <a:r>
              <a:rPr lang="en-US" altLang="zh-CN" dirty="0"/>
              <a:t>CPU</a:t>
            </a:r>
            <a:r>
              <a:rPr lang="zh-CN" altLang="en-US" dirty="0"/>
              <a:t>初始化</a:t>
            </a:r>
            <a:r>
              <a:rPr lang="en-US" altLang="zh-CN" dirty="0"/>
              <a:t>DMA</a:t>
            </a:r>
            <a:r>
              <a:rPr lang="zh-CN" altLang="en-US" dirty="0"/>
              <a:t>后，传输由</a:t>
            </a:r>
            <a:r>
              <a:rPr lang="en-US" altLang="zh-CN" dirty="0"/>
              <a:t>DMA</a:t>
            </a:r>
            <a:r>
              <a:rPr lang="zh-CN" altLang="en-US" dirty="0"/>
              <a:t>控制器来执行和完成</a:t>
            </a:r>
            <a:r>
              <a:rPr lang="en-US" altLang="zh-CN" dirty="0"/>
              <a:t> </a:t>
            </a:r>
          </a:p>
          <a:p>
            <a:r>
              <a:rPr lang="en-US" altLang="zh-CN" dirty="0"/>
              <a:t>CPU</a:t>
            </a:r>
            <a:r>
              <a:rPr lang="zh-CN" altLang="en-US" dirty="0"/>
              <a:t>在执行</a:t>
            </a:r>
            <a:r>
              <a:rPr lang="en-US" altLang="zh-CN" dirty="0"/>
              <a:t>DMA</a:t>
            </a:r>
            <a:r>
              <a:rPr lang="zh-CN" altLang="en-US" dirty="0"/>
              <a:t>初始化后就可以执行其他进程</a:t>
            </a:r>
          </a:p>
        </p:txBody>
      </p:sp>
    </p:spTree>
    <p:extLst>
      <p:ext uri="{BB962C8B-B14F-4D97-AF65-F5344CB8AC3E}">
        <p14:creationId xmlns:p14="http://schemas.microsoft.com/office/powerpoint/2010/main" val="2806156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与</a:t>
            </a:r>
            <a:r>
              <a:rPr lang="en-US" altLang="zh-CN" dirty="0"/>
              <a:t>CPU</a:t>
            </a:r>
            <a:r>
              <a:rPr lang="zh-CN" altLang="en-US" dirty="0"/>
              <a:t>分时使用内存的方式</a:t>
            </a:r>
            <a:endParaRPr lang="en-US" altLang="zh-CN" dirty="0"/>
          </a:p>
        </p:txBody>
      </p:sp>
      <p:sp>
        <p:nvSpPr>
          <p:cNvPr id="3" name="内容占位符 2"/>
          <p:cNvSpPr>
            <a:spLocks noGrp="1"/>
          </p:cNvSpPr>
          <p:nvPr>
            <p:ph idx="1"/>
          </p:nvPr>
        </p:nvSpPr>
        <p:spPr>
          <a:xfrm>
            <a:off x="291164" y="1248820"/>
            <a:ext cx="8672242" cy="5084180"/>
          </a:xfrm>
        </p:spPr>
        <p:txBody>
          <a:bodyPr>
            <a:normAutofit fontScale="77500" lnSpcReduction="20000"/>
          </a:bodyPr>
          <a:lstStyle/>
          <a:p>
            <a:pPr algn="just">
              <a:lnSpc>
                <a:spcPct val="140000"/>
              </a:lnSpc>
              <a:spcAft>
                <a:spcPts val="600"/>
              </a:spcAft>
            </a:pPr>
            <a:r>
              <a:rPr lang="zh-CN" altLang="en-US" b="1" dirty="0">
                <a:solidFill>
                  <a:srgbClr val="0070C0"/>
                </a:solidFill>
              </a:rPr>
              <a:t>停止</a:t>
            </a:r>
            <a:r>
              <a:rPr lang="en-US" altLang="zh-CN" b="1" dirty="0">
                <a:solidFill>
                  <a:srgbClr val="0070C0"/>
                </a:solidFill>
              </a:rPr>
              <a:t>CPU</a:t>
            </a:r>
            <a:r>
              <a:rPr lang="zh-CN" altLang="en-US" b="1" dirty="0">
                <a:solidFill>
                  <a:srgbClr val="0070C0"/>
                </a:solidFill>
              </a:rPr>
              <a:t>访问内存</a:t>
            </a:r>
            <a:r>
              <a:rPr lang="zh-CN" altLang="en-US" dirty="0"/>
              <a:t>：当外设要求传送一批数据时，由</a:t>
            </a:r>
            <a:r>
              <a:rPr lang="en-US" altLang="zh-CN" dirty="0"/>
              <a:t>DMA</a:t>
            </a:r>
            <a:r>
              <a:rPr lang="zh-CN" altLang="en-US" dirty="0"/>
              <a:t>控制器发一个信号给</a:t>
            </a:r>
            <a:r>
              <a:rPr lang="en-US" altLang="zh-CN" dirty="0"/>
              <a:t>CPU</a:t>
            </a:r>
            <a:r>
              <a:rPr lang="zh-CN" altLang="en-US" dirty="0"/>
              <a:t>，</a:t>
            </a:r>
            <a:r>
              <a:rPr lang="en-US" altLang="zh-CN" dirty="0"/>
              <a:t>DMA</a:t>
            </a:r>
            <a:r>
              <a:rPr lang="zh-CN" altLang="en-US" dirty="0"/>
              <a:t>控制器获得总线控制权后，开始进行数据传送。一批数据传送完毕后，</a:t>
            </a:r>
            <a:r>
              <a:rPr lang="en-US" altLang="zh-CN" dirty="0"/>
              <a:t>DMA</a:t>
            </a:r>
            <a:r>
              <a:rPr lang="zh-CN" altLang="en-US" dirty="0"/>
              <a:t>控制器通知</a:t>
            </a:r>
            <a:r>
              <a:rPr lang="en-US" altLang="zh-CN" dirty="0"/>
              <a:t>CPU</a:t>
            </a:r>
            <a:r>
              <a:rPr lang="zh-CN" altLang="en-US" dirty="0"/>
              <a:t>可以使用内存，并把总线控制权交还给</a:t>
            </a:r>
            <a:r>
              <a:rPr lang="en-US" altLang="zh-CN" dirty="0"/>
              <a:t>CPU</a:t>
            </a:r>
          </a:p>
          <a:p>
            <a:pPr algn="just">
              <a:lnSpc>
                <a:spcPct val="140000"/>
              </a:lnSpc>
              <a:spcAft>
                <a:spcPts val="600"/>
              </a:spcAft>
            </a:pPr>
            <a:r>
              <a:rPr lang="zh-CN" altLang="en-US" b="1" dirty="0">
                <a:solidFill>
                  <a:srgbClr val="0070C0"/>
                </a:solidFill>
              </a:rPr>
              <a:t>周期挪用</a:t>
            </a:r>
            <a:r>
              <a:rPr lang="zh-CN" altLang="en-US" dirty="0"/>
              <a:t>：当</a:t>
            </a:r>
            <a:r>
              <a:rPr lang="en-US" altLang="zh-CN" dirty="0"/>
              <a:t>I/O</a:t>
            </a:r>
            <a:r>
              <a:rPr lang="zh-CN" altLang="en-US" dirty="0"/>
              <a:t>设备没有</a:t>
            </a:r>
            <a:r>
              <a:rPr lang="en-US" altLang="zh-CN" dirty="0"/>
              <a:t>DMA</a:t>
            </a:r>
            <a:r>
              <a:rPr lang="zh-CN" altLang="en-US" dirty="0"/>
              <a:t>请求时，</a:t>
            </a:r>
            <a:r>
              <a:rPr lang="en-US" altLang="zh-CN" dirty="0"/>
              <a:t>CPU</a:t>
            </a:r>
            <a:r>
              <a:rPr lang="zh-CN" altLang="en-US" dirty="0"/>
              <a:t>按程序要求访问内存；一旦 </a:t>
            </a:r>
            <a:r>
              <a:rPr lang="en-US" altLang="zh-CN" dirty="0"/>
              <a:t>I/O</a:t>
            </a:r>
            <a:r>
              <a:rPr lang="zh-CN" altLang="en-US" dirty="0"/>
              <a:t>设备有</a:t>
            </a:r>
            <a:r>
              <a:rPr lang="en-US" altLang="zh-CN" dirty="0"/>
              <a:t>DMA</a:t>
            </a:r>
            <a:r>
              <a:rPr lang="zh-CN" altLang="en-US" dirty="0"/>
              <a:t>请求，则</a:t>
            </a:r>
            <a:r>
              <a:rPr lang="en-US" altLang="zh-CN" dirty="0"/>
              <a:t>I/O</a:t>
            </a:r>
            <a:r>
              <a:rPr lang="zh-CN" altLang="en-US" dirty="0"/>
              <a:t>设备挪用一个或几个周期。数据输入或输出过程中实际占用了</a:t>
            </a:r>
            <a:r>
              <a:rPr lang="en-US" altLang="zh-CN" dirty="0"/>
              <a:t>CPU</a:t>
            </a:r>
            <a:r>
              <a:rPr lang="zh-CN" altLang="en-US" dirty="0"/>
              <a:t>时间</a:t>
            </a:r>
            <a:endParaRPr lang="en-US" altLang="zh-CN" dirty="0"/>
          </a:p>
          <a:p>
            <a:pPr algn="just">
              <a:lnSpc>
                <a:spcPct val="140000"/>
              </a:lnSpc>
              <a:spcAft>
                <a:spcPts val="600"/>
              </a:spcAft>
            </a:pPr>
            <a:r>
              <a:rPr lang="en-US" altLang="zh-CN" b="1" dirty="0">
                <a:solidFill>
                  <a:srgbClr val="0070C0"/>
                </a:solidFill>
              </a:rPr>
              <a:t>DMA</a:t>
            </a:r>
            <a:r>
              <a:rPr lang="zh-CN" altLang="en-US" b="1" dirty="0">
                <a:solidFill>
                  <a:srgbClr val="0070C0"/>
                </a:solidFill>
              </a:rPr>
              <a:t>与</a:t>
            </a:r>
            <a:r>
              <a:rPr lang="en-US" altLang="zh-CN" b="1" dirty="0">
                <a:solidFill>
                  <a:srgbClr val="0070C0"/>
                </a:solidFill>
              </a:rPr>
              <a:t>CPU</a:t>
            </a:r>
            <a:r>
              <a:rPr lang="zh-CN" altLang="en-US" b="1" dirty="0">
                <a:solidFill>
                  <a:srgbClr val="0070C0"/>
                </a:solidFill>
              </a:rPr>
              <a:t>交替访问内存</a:t>
            </a:r>
            <a:r>
              <a:rPr lang="zh-CN" altLang="en-US" dirty="0"/>
              <a:t>：一个</a:t>
            </a:r>
            <a:r>
              <a:rPr lang="en-US" altLang="zh-CN" dirty="0"/>
              <a:t>CPU</a:t>
            </a:r>
            <a:r>
              <a:rPr lang="zh-CN" altLang="en-US" dirty="0"/>
              <a:t>周期可分为</a:t>
            </a:r>
            <a:r>
              <a:rPr lang="en-US" altLang="zh-CN" dirty="0"/>
              <a:t>2</a:t>
            </a:r>
            <a:r>
              <a:rPr lang="zh-CN" altLang="en-US" dirty="0"/>
              <a:t>个周期，一个专供</a:t>
            </a:r>
            <a:r>
              <a:rPr lang="en-US" altLang="zh-CN" dirty="0"/>
              <a:t>DMA</a:t>
            </a:r>
            <a:r>
              <a:rPr lang="zh-CN" altLang="en-US" dirty="0"/>
              <a:t>控制器访内，另一个专供</a:t>
            </a:r>
            <a:r>
              <a:rPr lang="en-US" altLang="zh-CN" dirty="0"/>
              <a:t>CPU</a:t>
            </a:r>
            <a:r>
              <a:rPr lang="zh-CN" altLang="en-US" dirty="0"/>
              <a:t>访内。不需要总线使用权的申请、建立和归还过程</a:t>
            </a:r>
            <a:endParaRPr lang="en-US" altLang="zh-CN" dirty="0"/>
          </a:p>
        </p:txBody>
      </p:sp>
      <p:sp>
        <p:nvSpPr>
          <p:cNvPr id="4" name="日期占位符 3">
            <a:extLst>
              <a:ext uri="{FF2B5EF4-FFF2-40B4-BE49-F238E27FC236}">
                <a16:creationId xmlns:a16="http://schemas.microsoft.com/office/drawing/2014/main" id="{E74B6245-BF2F-4DC7-B347-226400290F03}"/>
              </a:ext>
            </a:extLst>
          </p:cNvPr>
          <p:cNvSpPr>
            <a:spLocks noGrp="1"/>
          </p:cNvSpPr>
          <p:nvPr>
            <p:ph type="dt" sz="half" idx="10"/>
          </p:nvPr>
        </p:nvSpPr>
        <p:spPr/>
        <p:txBody>
          <a:bodyPr/>
          <a:lstStyle/>
          <a:p>
            <a:fld id="{99188703-76DE-46C1-89DE-28C41BD08419}"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F4EF107B-C327-4D93-A9BC-DAA702404E4B}"/>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5AE669E0-33C8-4836-AB75-1313CD84DCAF}"/>
              </a:ext>
            </a:extLst>
          </p:cNvPr>
          <p:cNvSpPr>
            <a:spLocks noGrp="1"/>
          </p:cNvSpPr>
          <p:nvPr>
            <p:ph type="sldNum" sz="quarter" idx="12"/>
          </p:nvPr>
        </p:nvSpPr>
        <p:spPr/>
        <p:txBody>
          <a:bodyPr/>
          <a:lstStyle/>
          <a:p>
            <a:fld id="{D2BE3B3C-08EA-47AD-A385-10D430A3A58B}" type="slidenum">
              <a:rPr lang="zh-CN" altLang="en-US" smtClean="0"/>
              <a:pPr/>
              <a:t>61</a:t>
            </a:fld>
            <a:endParaRPr lang="zh-CN" altLang="en-US"/>
          </a:p>
        </p:txBody>
      </p:sp>
    </p:spTree>
    <p:extLst>
      <p:ext uri="{BB962C8B-B14F-4D97-AF65-F5344CB8AC3E}">
        <p14:creationId xmlns:p14="http://schemas.microsoft.com/office/powerpoint/2010/main" val="2987583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访问过程</a:t>
            </a:r>
          </a:p>
        </p:txBody>
      </p:sp>
      <p:sp>
        <p:nvSpPr>
          <p:cNvPr id="3" name="内容占位符 2"/>
          <p:cNvSpPr>
            <a:spLocks noGrp="1"/>
          </p:cNvSpPr>
          <p:nvPr>
            <p:ph idx="1"/>
          </p:nvPr>
        </p:nvSpPr>
        <p:spPr>
          <a:xfrm>
            <a:off x="291164" y="1169043"/>
            <a:ext cx="8672242" cy="5103742"/>
          </a:xfrm>
        </p:spPr>
        <p:txBody>
          <a:bodyPr>
            <a:normAutofit fontScale="85000" lnSpcReduction="20000"/>
          </a:bodyPr>
          <a:lstStyle/>
          <a:p>
            <a:pPr>
              <a:lnSpc>
                <a:spcPct val="140000"/>
              </a:lnSpc>
              <a:spcBef>
                <a:spcPts val="600"/>
              </a:spcBef>
            </a:pPr>
            <a:r>
              <a:rPr lang="zh-CN" altLang="en-US" dirty="0"/>
              <a:t>一个完整的</a:t>
            </a:r>
            <a:r>
              <a:rPr lang="en-US" altLang="zh-CN" dirty="0"/>
              <a:t>DMA</a:t>
            </a:r>
            <a:r>
              <a:rPr lang="zh-CN" altLang="en-US" dirty="0"/>
              <a:t>传输过程经过</a:t>
            </a:r>
            <a:r>
              <a:rPr lang="en-US" altLang="zh-CN" dirty="0">
                <a:solidFill>
                  <a:srgbClr val="0070C0"/>
                </a:solidFill>
              </a:rPr>
              <a:t>DMA</a:t>
            </a:r>
            <a:r>
              <a:rPr lang="zh-CN" altLang="en-US" dirty="0">
                <a:solidFill>
                  <a:srgbClr val="0070C0"/>
                </a:solidFill>
              </a:rPr>
              <a:t>请求</a:t>
            </a:r>
            <a:r>
              <a:rPr lang="zh-CN" altLang="en-US" dirty="0"/>
              <a:t>、</a:t>
            </a:r>
            <a:r>
              <a:rPr lang="en-US" altLang="zh-CN" dirty="0">
                <a:solidFill>
                  <a:srgbClr val="0070C0"/>
                </a:solidFill>
              </a:rPr>
              <a:t>DMA</a:t>
            </a:r>
            <a:r>
              <a:rPr lang="zh-CN" altLang="en-US" dirty="0">
                <a:solidFill>
                  <a:srgbClr val="0070C0"/>
                </a:solidFill>
              </a:rPr>
              <a:t>响应</a:t>
            </a:r>
            <a:r>
              <a:rPr lang="zh-CN" altLang="en-US" dirty="0"/>
              <a:t>、</a:t>
            </a:r>
            <a:r>
              <a:rPr lang="en-US" altLang="zh-CN" dirty="0">
                <a:solidFill>
                  <a:srgbClr val="0070C0"/>
                </a:solidFill>
              </a:rPr>
              <a:t>DMA</a:t>
            </a:r>
            <a:r>
              <a:rPr lang="zh-CN" altLang="en-US" dirty="0">
                <a:solidFill>
                  <a:srgbClr val="0070C0"/>
                </a:solidFill>
              </a:rPr>
              <a:t>传输</a:t>
            </a:r>
            <a:r>
              <a:rPr lang="zh-CN" altLang="en-US" dirty="0"/>
              <a:t>和</a:t>
            </a:r>
            <a:r>
              <a:rPr lang="en-US" altLang="zh-CN" dirty="0">
                <a:solidFill>
                  <a:srgbClr val="0070C0"/>
                </a:solidFill>
              </a:rPr>
              <a:t>DMA</a:t>
            </a:r>
            <a:r>
              <a:rPr lang="zh-CN" altLang="en-US" dirty="0">
                <a:solidFill>
                  <a:srgbClr val="0070C0"/>
                </a:solidFill>
              </a:rPr>
              <a:t>结束</a:t>
            </a:r>
            <a:r>
              <a:rPr lang="zh-CN" altLang="en-US" dirty="0"/>
              <a:t>四个步骤。</a:t>
            </a:r>
            <a:endParaRPr lang="en-US" altLang="zh-CN" dirty="0"/>
          </a:p>
          <a:p>
            <a:pPr>
              <a:lnSpc>
                <a:spcPct val="140000"/>
              </a:lnSpc>
              <a:spcBef>
                <a:spcPts val="600"/>
              </a:spcBef>
            </a:pPr>
            <a:r>
              <a:rPr lang="zh-CN" altLang="en-US" dirty="0"/>
              <a:t>分时控制</a:t>
            </a:r>
            <a:endParaRPr lang="en-US" altLang="zh-CN" dirty="0"/>
          </a:p>
          <a:p>
            <a:pPr lvl="1">
              <a:lnSpc>
                <a:spcPct val="140000"/>
              </a:lnSpc>
              <a:spcBef>
                <a:spcPts val="600"/>
              </a:spcBef>
            </a:pPr>
            <a:r>
              <a:rPr lang="en-US" altLang="zh-CN" dirty="0"/>
              <a:t>CPU</a:t>
            </a:r>
            <a:r>
              <a:rPr lang="zh-CN" altLang="en-US" dirty="0"/>
              <a:t>和</a:t>
            </a:r>
            <a:r>
              <a:rPr lang="en-US" altLang="zh-CN" dirty="0"/>
              <a:t>DMA</a:t>
            </a:r>
            <a:r>
              <a:rPr lang="zh-CN" altLang="en-US" dirty="0"/>
              <a:t>控制器各自有自己的访问内存地址寄存器、数据寄存器和读</a:t>
            </a:r>
            <a:r>
              <a:rPr lang="en-US" altLang="zh-CN" dirty="0"/>
              <a:t>/</a:t>
            </a:r>
            <a:r>
              <a:rPr lang="zh-CN" altLang="en-US" dirty="0"/>
              <a:t>写控制寄存器。</a:t>
            </a:r>
            <a:endParaRPr lang="en-US" altLang="zh-CN" dirty="0"/>
          </a:p>
          <a:p>
            <a:pPr lvl="1">
              <a:lnSpc>
                <a:spcPct val="140000"/>
              </a:lnSpc>
              <a:spcBef>
                <a:spcPts val="600"/>
              </a:spcBef>
            </a:pPr>
            <a:r>
              <a:rPr lang="zh-CN" altLang="en-US" dirty="0"/>
              <a:t>在</a:t>
            </a:r>
            <a:r>
              <a:rPr lang="en-US" altLang="zh-CN" dirty="0"/>
              <a:t>DMA</a:t>
            </a:r>
            <a:r>
              <a:rPr lang="zh-CN" altLang="en-US" dirty="0"/>
              <a:t>分时控制周期中，如果</a:t>
            </a:r>
            <a:r>
              <a:rPr lang="en-US" altLang="zh-CN" dirty="0"/>
              <a:t>DMA</a:t>
            </a:r>
            <a:r>
              <a:rPr lang="zh-CN" altLang="en-US" dirty="0"/>
              <a:t>控制器有访问内存请求，可将地址、数据等信号送到总线上。</a:t>
            </a:r>
            <a:endParaRPr lang="en-US" altLang="zh-CN" dirty="0"/>
          </a:p>
          <a:p>
            <a:pPr lvl="1">
              <a:lnSpc>
                <a:spcPct val="140000"/>
              </a:lnSpc>
              <a:spcBef>
                <a:spcPts val="600"/>
              </a:spcBef>
            </a:pPr>
            <a:r>
              <a:rPr lang="zh-CN" altLang="en-US" dirty="0"/>
              <a:t>在</a:t>
            </a:r>
            <a:r>
              <a:rPr lang="en-US" altLang="zh-CN" dirty="0"/>
              <a:t>CPU</a:t>
            </a:r>
            <a:r>
              <a:rPr lang="zh-CN" altLang="en-US" dirty="0"/>
              <a:t>分时控制周期中，如</a:t>
            </a:r>
            <a:r>
              <a:rPr lang="en-US" altLang="zh-CN" dirty="0"/>
              <a:t>CPU</a:t>
            </a:r>
            <a:r>
              <a:rPr lang="zh-CN" altLang="en-US" dirty="0"/>
              <a:t>有访问内存请求，同样传输地址、数据等信号到总线上。</a:t>
            </a:r>
            <a:endParaRPr lang="en-US" altLang="zh-CN" dirty="0"/>
          </a:p>
          <a:p>
            <a:pPr lvl="1">
              <a:lnSpc>
                <a:spcPct val="140000"/>
              </a:lnSpc>
              <a:spcBef>
                <a:spcPts val="600"/>
              </a:spcBef>
            </a:pPr>
            <a:r>
              <a:rPr lang="zh-CN" altLang="en-US" dirty="0"/>
              <a:t>分时控制采用多路控制器实现高效切换。</a:t>
            </a:r>
            <a:endParaRPr lang="en-US" altLang="zh-CN" dirty="0"/>
          </a:p>
        </p:txBody>
      </p:sp>
      <p:sp>
        <p:nvSpPr>
          <p:cNvPr id="4" name="日期占位符 3">
            <a:extLst>
              <a:ext uri="{FF2B5EF4-FFF2-40B4-BE49-F238E27FC236}">
                <a16:creationId xmlns:a16="http://schemas.microsoft.com/office/drawing/2014/main" id="{4BBFB85D-A88D-42EB-B0E6-8C171120731A}"/>
              </a:ext>
            </a:extLst>
          </p:cNvPr>
          <p:cNvSpPr>
            <a:spLocks noGrp="1"/>
          </p:cNvSpPr>
          <p:nvPr>
            <p:ph type="dt" sz="half" idx="10"/>
          </p:nvPr>
        </p:nvSpPr>
        <p:spPr/>
        <p:txBody>
          <a:bodyPr/>
          <a:lstStyle/>
          <a:p>
            <a:fld id="{E6D519B9-7042-4B8B-AD87-7B7B1C29ADF2}"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703AE761-50B3-4E23-9D9C-BF0B12100754}"/>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485421F6-C617-4485-AE6C-22E05BCAD806}"/>
              </a:ext>
            </a:extLst>
          </p:cNvPr>
          <p:cNvSpPr>
            <a:spLocks noGrp="1"/>
          </p:cNvSpPr>
          <p:nvPr>
            <p:ph type="sldNum" sz="quarter" idx="12"/>
          </p:nvPr>
        </p:nvSpPr>
        <p:spPr/>
        <p:txBody>
          <a:bodyPr/>
          <a:lstStyle/>
          <a:p>
            <a:fld id="{D2BE3B3C-08EA-47AD-A385-10D430A3A58B}" type="slidenum">
              <a:rPr lang="zh-CN" altLang="en-US" smtClean="0"/>
              <a:pPr/>
              <a:t>62</a:t>
            </a:fld>
            <a:endParaRPr lang="zh-CN" altLang="en-US"/>
          </a:p>
        </p:txBody>
      </p:sp>
    </p:spTree>
    <p:extLst>
      <p:ext uri="{BB962C8B-B14F-4D97-AF65-F5344CB8AC3E}">
        <p14:creationId xmlns:p14="http://schemas.microsoft.com/office/powerpoint/2010/main" val="1753796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2EC7569-45C1-45FA-A5FA-ED0375E2C336}"/>
              </a:ext>
            </a:extLst>
          </p:cNvPr>
          <p:cNvSpPr>
            <a:spLocks noGrp="1"/>
          </p:cNvSpPr>
          <p:nvPr>
            <p:ph type="dt" sz="quarter" idx="10"/>
          </p:nvPr>
        </p:nvSpPr>
        <p:spPr/>
        <p:txBody>
          <a:bodyPr/>
          <a:lstStyle/>
          <a:p>
            <a:fld id="{8028D48C-7AA7-4451-8EB0-474442D51B0B}" type="datetime1">
              <a:rPr lang="zh-CN" altLang="en-US" smtClean="0"/>
              <a:pPr/>
              <a:t>2025/6/18</a:t>
            </a:fld>
            <a:endParaRPr lang="zh-CN" altLang="en-US"/>
          </a:p>
        </p:txBody>
      </p:sp>
      <p:sp>
        <p:nvSpPr>
          <p:cNvPr id="2" name="页脚占位符 1">
            <a:extLst>
              <a:ext uri="{FF2B5EF4-FFF2-40B4-BE49-F238E27FC236}">
                <a16:creationId xmlns:a16="http://schemas.microsoft.com/office/drawing/2014/main" id="{AECCCD18-3B95-467B-8459-749EC224B828}"/>
              </a:ext>
            </a:extLst>
          </p:cNvPr>
          <p:cNvSpPr>
            <a:spLocks noGrp="1"/>
          </p:cNvSpPr>
          <p:nvPr>
            <p:ph type="ftr" sz="quarter" idx="11"/>
          </p:nvPr>
        </p:nvSpPr>
        <p:spPr/>
        <p:txBody>
          <a:bodyPr/>
          <a:lstStyle/>
          <a:p>
            <a:r>
              <a:rPr lang="zh-CN" altLang="en-US"/>
              <a:t>嵌入式系统设计</a:t>
            </a:r>
            <a:endParaRPr lang="en-US" altLang="zh-CN"/>
          </a:p>
        </p:txBody>
      </p:sp>
      <p:sp>
        <p:nvSpPr>
          <p:cNvPr id="4" name="灯片编号占位符 3">
            <a:extLst>
              <a:ext uri="{FF2B5EF4-FFF2-40B4-BE49-F238E27FC236}">
                <a16:creationId xmlns:a16="http://schemas.microsoft.com/office/drawing/2014/main" id="{9E714D6E-E4C2-4C84-9090-6E882FFA4ECB}"/>
              </a:ext>
            </a:extLst>
          </p:cNvPr>
          <p:cNvSpPr>
            <a:spLocks noGrp="1"/>
          </p:cNvSpPr>
          <p:nvPr>
            <p:ph type="sldNum" sz="quarter" idx="12"/>
          </p:nvPr>
        </p:nvSpPr>
        <p:spPr/>
        <p:txBody>
          <a:bodyPr/>
          <a:lstStyle/>
          <a:p>
            <a:fld id="{9A030A61-AFF0-47DD-A47D-7672D0D78792}" type="slidenum">
              <a:rPr lang="zh-CN" altLang="en-US" smtClean="0"/>
              <a:pPr/>
              <a:t>63</a:t>
            </a:fld>
            <a:endParaRPr lang="en-US" altLang="zh-CN"/>
          </a:p>
        </p:txBody>
      </p:sp>
      <p:sp>
        <p:nvSpPr>
          <p:cNvPr id="28674" name="Rectangle 2">
            <a:extLst>
              <a:ext uri="{FF2B5EF4-FFF2-40B4-BE49-F238E27FC236}">
                <a16:creationId xmlns:a16="http://schemas.microsoft.com/office/drawing/2014/main" id="{4C75001B-A4C6-413C-BD63-77B7F0903758}"/>
              </a:ext>
            </a:extLst>
          </p:cNvPr>
          <p:cNvSpPr>
            <a:spLocks noGrp="1" noChangeArrowheads="1"/>
          </p:cNvSpPr>
          <p:nvPr>
            <p:ph type="title" idx="4294967295"/>
          </p:nvPr>
        </p:nvSpPr>
        <p:spPr>
          <a:xfrm>
            <a:off x="0" y="220090"/>
            <a:ext cx="8483346" cy="659586"/>
          </a:xfrm>
        </p:spPr>
        <p:txBody>
          <a:bodyPr lIns="50800" tIns="50800" rIns="132080" bIns="50800" anchor="b">
            <a:normAutofit/>
          </a:bodyPr>
          <a:lstStyle/>
          <a:p>
            <a:pPr indent="39688" eaLnBrk="1" hangingPunct="1"/>
            <a:r>
              <a:rPr lang="ja-JP" altLang="en-US" sz="3600" dirty="0">
                <a:latin typeface="微软雅黑" panose="020B0503020204020204" pitchFamily="34" charset="-122"/>
                <a:ea typeface="微软雅黑" panose="020B0503020204020204" pitchFamily="34" charset="-122"/>
                <a:sym typeface="宋体" panose="02010600030101010101" pitchFamily="2" charset="-122"/>
              </a:rPr>
              <a:t>直接存储器访问（</a:t>
            </a:r>
            <a:r>
              <a:rPr lang="zh-CN" altLang="en-US" sz="3600" dirty="0">
                <a:latin typeface="微软雅黑" panose="020B0503020204020204" pitchFamily="34" charset="-122"/>
                <a:ea typeface="微软雅黑" panose="020B0503020204020204" pitchFamily="34" charset="-122"/>
              </a:rPr>
              <a:t>DMA</a:t>
            </a:r>
            <a:r>
              <a:rPr lang="ja-JP" altLang="en-US" sz="3600" dirty="0">
                <a:latin typeface="微软雅黑" panose="020B0503020204020204" pitchFamily="34" charset="-122"/>
                <a:ea typeface="微软雅黑" panose="020B0503020204020204" pitchFamily="34" charset="-122"/>
                <a:sym typeface="宋体" panose="02010600030101010101" pitchFamily="2" charset="-122"/>
              </a:rPr>
              <a:t>）</a:t>
            </a:r>
            <a:endParaRPr lang="zh-CN" altLang="en-US" sz="36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28675" name="Rectangle 3">
            <a:extLst>
              <a:ext uri="{FF2B5EF4-FFF2-40B4-BE49-F238E27FC236}">
                <a16:creationId xmlns:a16="http://schemas.microsoft.com/office/drawing/2014/main" id="{7FE8FB79-434B-4AD4-85A6-ABD8A19B5133}"/>
              </a:ext>
            </a:extLst>
          </p:cNvPr>
          <p:cNvSpPr>
            <a:spLocks noGrp="1" noChangeArrowheads="1"/>
          </p:cNvSpPr>
          <p:nvPr>
            <p:ph type="body" idx="4294967295"/>
          </p:nvPr>
        </p:nvSpPr>
        <p:spPr>
          <a:xfrm>
            <a:off x="253745" y="1250066"/>
            <a:ext cx="8483345" cy="5205281"/>
          </a:xfrm>
        </p:spPr>
        <p:txBody>
          <a:bodyPr lIns="50800" tIns="50800" rIns="132080" bIns="50800"/>
          <a:lstStyle/>
          <a:p>
            <a:pPr eaLnBrk="1" hangingPunct="1"/>
            <a:r>
              <a:rPr lang="zh-CN" altLang="en-US" sz="2800" dirty="0">
                <a:latin typeface="微软雅黑" panose="020B0503020204020204" pitchFamily="34" charset="-122"/>
                <a:ea typeface="微软雅黑" panose="020B0503020204020204" pitchFamily="34" charset="-122"/>
              </a:rPr>
              <a:t>DMA</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无需</a:t>
            </a:r>
            <a:r>
              <a:rPr lang="zh-CN" altLang="en-US" sz="2800" dirty="0">
                <a:latin typeface="微软雅黑" panose="020B0503020204020204" pitchFamily="34" charset="-122"/>
                <a:ea typeface="微软雅黑" panose="020B0503020204020204" pitchFamily="34" charset="-122"/>
              </a:rPr>
              <a:t>CPU</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的加入来完成数据的传输</a:t>
            </a:r>
            <a:endParaRPr lang="zh-CN" altLang="en-US" sz="2800" dirty="0">
              <a:latin typeface="微软雅黑" panose="020B0503020204020204" pitchFamily="34" charset="-122"/>
              <a:ea typeface="微软雅黑" panose="020B0503020204020204" pitchFamily="34" charset="-122"/>
            </a:endParaRPr>
          </a:p>
          <a:p>
            <a:pPr marL="782638" lvl="1" eaLnBrk="1" hangingPunct="1"/>
            <a:r>
              <a:rPr lang="zh-CN" altLang="en-US" sz="2400" dirty="0">
                <a:latin typeface="微软雅黑" panose="020B0503020204020204" pitchFamily="34" charset="-122"/>
                <a:ea typeface="微软雅黑" panose="020B0503020204020204" pitchFamily="34" charset="-122"/>
              </a:rPr>
              <a:t>CPU </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设置传输</a:t>
            </a:r>
          </a:p>
          <a:p>
            <a:pPr marL="782638" lvl="1" eaLnBrk="1" hangingPunct="1"/>
            <a:r>
              <a:rPr lang="zh-CN" altLang="en-US" sz="2400" dirty="0">
                <a:latin typeface="微软雅黑" panose="020B0503020204020204" pitchFamily="34" charset="-122"/>
                <a:ea typeface="微软雅黑" panose="020B0503020204020204" pitchFamily="34" charset="-122"/>
              </a:rPr>
              <a:t>DMA </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直接完成设备与</a:t>
            </a:r>
            <a:r>
              <a:rPr lang="zh-CN" altLang="en-US" sz="2400" dirty="0">
                <a:latin typeface="微软雅黑" panose="020B0503020204020204" pitchFamily="34" charset="-122"/>
                <a:ea typeface="微软雅黑" panose="020B0503020204020204" pitchFamily="34" charset="-122"/>
                <a:sym typeface="宋体" panose="02010600030101010101" pitchFamily="2" charset="-122"/>
              </a:rPr>
              <a:t>内存</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的读写操作</a:t>
            </a:r>
            <a:endParaRPr lang="zh-CN" altLang="en-US" sz="2400" dirty="0">
              <a:latin typeface="微软雅黑" panose="020B0503020204020204" pitchFamily="34" charset="-122"/>
              <a:ea typeface="微软雅黑" panose="020B0503020204020204" pitchFamily="34" charset="-122"/>
            </a:endParaRPr>
          </a:p>
          <a:p>
            <a:pPr eaLnBrk="1" hangingPunct="1"/>
            <a:r>
              <a:rPr lang="ja-JP" altLang="en-US" sz="2800" dirty="0">
                <a:latin typeface="微软雅黑" panose="020B0503020204020204" pitchFamily="34" charset="-122"/>
                <a:ea typeface="微软雅黑" panose="020B0503020204020204" pitchFamily="34" charset="-122"/>
                <a:sym typeface="宋体" panose="02010600030101010101" pitchFamily="2" charset="-122"/>
              </a:rPr>
              <a:t>需要一个</a:t>
            </a:r>
            <a:r>
              <a:rPr lang="zh-CN" altLang="en-US" sz="2800" dirty="0">
                <a:latin typeface="微软雅黑" panose="020B0503020204020204" pitchFamily="34" charset="-122"/>
                <a:ea typeface="微软雅黑" panose="020B0503020204020204" pitchFamily="34" charset="-122"/>
              </a:rPr>
              <a:t>DMA</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控制单元</a:t>
            </a:r>
            <a:endParaRPr lang="zh-CN" altLang="en-US" sz="2800" dirty="0">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6" name="Picture 4" descr="f04-11-9780123884367.jpg">
            <a:extLst>
              <a:ext uri="{FF2B5EF4-FFF2-40B4-BE49-F238E27FC236}">
                <a16:creationId xmlns:a16="http://schemas.microsoft.com/office/drawing/2014/main" id="{35DC6043-ED48-461F-84CA-39C03F90D2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1391" y="3053837"/>
            <a:ext cx="8291513"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6A895DF-10F5-49D3-849D-BF5A78614F64}"/>
              </a:ext>
            </a:extLst>
          </p:cNvPr>
          <p:cNvSpPr>
            <a:spLocks noGrp="1"/>
          </p:cNvSpPr>
          <p:nvPr>
            <p:ph type="dt" sz="quarter" idx="10"/>
          </p:nvPr>
        </p:nvSpPr>
        <p:spPr/>
        <p:txBody>
          <a:bodyPr/>
          <a:lstStyle/>
          <a:p>
            <a:fld id="{21A2B5BF-BB44-4B3C-80D7-6315C2E22080}" type="datetime1">
              <a:rPr lang="zh-CN" altLang="en-US" smtClean="0"/>
              <a:pPr/>
              <a:t>2025/6/18</a:t>
            </a:fld>
            <a:endParaRPr lang="zh-CN" altLang="en-US"/>
          </a:p>
        </p:txBody>
      </p:sp>
      <p:sp>
        <p:nvSpPr>
          <p:cNvPr id="2" name="页脚占位符 1">
            <a:extLst>
              <a:ext uri="{FF2B5EF4-FFF2-40B4-BE49-F238E27FC236}">
                <a16:creationId xmlns:a16="http://schemas.microsoft.com/office/drawing/2014/main" id="{7A150803-0721-4BDA-946D-C474AB3820F3}"/>
              </a:ext>
            </a:extLst>
          </p:cNvPr>
          <p:cNvSpPr>
            <a:spLocks noGrp="1"/>
          </p:cNvSpPr>
          <p:nvPr>
            <p:ph type="ftr" sz="quarter" idx="11"/>
          </p:nvPr>
        </p:nvSpPr>
        <p:spPr/>
        <p:txBody>
          <a:bodyPr/>
          <a:lstStyle/>
          <a:p>
            <a:r>
              <a:rPr lang="zh-CN" altLang="en-US"/>
              <a:t>嵌入式系统设计</a:t>
            </a:r>
            <a:endParaRPr lang="en-US" altLang="zh-CN"/>
          </a:p>
        </p:txBody>
      </p:sp>
      <p:sp>
        <p:nvSpPr>
          <p:cNvPr id="4" name="灯片编号占位符 3">
            <a:extLst>
              <a:ext uri="{FF2B5EF4-FFF2-40B4-BE49-F238E27FC236}">
                <a16:creationId xmlns:a16="http://schemas.microsoft.com/office/drawing/2014/main" id="{4B6BBF1C-09CD-4415-91D9-E230EE20BC14}"/>
              </a:ext>
            </a:extLst>
          </p:cNvPr>
          <p:cNvSpPr>
            <a:spLocks noGrp="1"/>
          </p:cNvSpPr>
          <p:nvPr>
            <p:ph type="sldNum" sz="quarter" idx="12"/>
          </p:nvPr>
        </p:nvSpPr>
        <p:spPr/>
        <p:txBody>
          <a:bodyPr/>
          <a:lstStyle/>
          <a:p>
            <a:fld id="{889AF915-4001-48B5-AC58-0441988F87A2}" type="slidenum">
              <a:rPr lang="zh-CN" altLang="en-US" smtClean="0"/>
              <a:pPr/>
              <a:t>64</a:t>
            </a:fld>
            <a:endParaRPr lang="en-US" altLang="zh-CN"/>
          </a:p>
        </p:txBody>
      </p:sp>
      <p:sp>
        <p:nvSpPr>
          <p:cNvPr id="30722" name="Rectangle 2">
            <a:extLst>
              <a:ext uri="{FF2B5EF4-FFF2-40B4-BE49-F238E27FC236}">
                <a16:creationId xmlns:a16="http://schemas.microsoft.com/office/drawing/2014/main" id="{DD85955E-295B-48DD-9D16-57DD4C641485}"/>
              </a:ext>
            </a:extLst>
          </p:cNvPr>
          <p:cNvSpPr>
            <a:spLocks noGrp="1" noChangeArrowheads="1"/>
          </p:cNvSpPr>
          <p:nvPr>
            <p:ph type="title" idx="4294967295"/>
          </p:nvPr>
        </p:nvSpPr>
        <p:spPr>
          <a:xfrm>
            <a:off x="0" y="220663"/>
            <a:ext cx="8432800" cy="798512"/>
          </a:xfrm>
        </p:spPr>
        <p:txBody>
          <a:bodyPr lIns="50800" tIns="50800" rIns="132080" bIns="50800" anchor="b">
            <a:normAutofit/>
          </a:bodyPr>
          <a:lstStyle/>
          <a:p>
            <a:pPr indent="39688" eaLnBrk="1" hangingPunct="1"/>
            <a:r>
              <a:rPr lang="ja-JP" altLang="en-US" sz="3600" dirty="0">
                <a:latin typeface="微软雅黑" panose="020B0503020204020204" pitchFamily="34" charset="-122"/>
                <a:ea typeface="微软雅黑" panose="020B0503020204020204" pitchFamily="34" charset="-122"/>
                <a:sym typeface="宋体" panose="02010600030101010101" pitchFamily="2" charset="-122"/>
              </a:rPr>
              <a:t>总线主控器（</a:t>
            </a:r>
            <a:r>
              <a:rPr lang="zh-CN" altLang="en-US" sz="3600" dirty="0">
                <a:latin typeface="微软雅黑" panose="020B0503020204020204" pitchFamily="34" charset="-122"/>
                <a:ea typeface="微软雅黑" panose="020B0503020204020204" pitchFamily="34" charset="-122"/>
              </a:rPr>
              <a:t>Bus mastership</a:t>
            </a:r>
            <a:r>
              <a:rPr lang="ja-JP" altLang="en-US" sz="3600" dirty="0">
                <a:latin typeface="微软雅黑" panose="020B0503020204020204" pitchFamily="34" charset="-122"/>
                <a:ea typeface="微软雅黑" panose="020B0503020204020204" pitchFamily="34" charset="-122"/>
                <a:sym typeface="宋体" panose="02010600030101010101" pitchFamily="2" charset="-122"/>
              </a:rPr>
              <a:t>）</a:t>
            </a:r>
            <a:endParaRPr lang="zh-CN" altLang="en-US" sz="36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30723" name="Rectangle 3">
            <a:extLst>
              <a:ext uri="{FF2B5EF4-FFF2-40B4-BE49-F238E27FC236}">
                <a16:creationId xmlns:a16="http://schemas.microsoft.com/office/drawing/2014/main" id="{BA2ADB55-0FFE-42D3-A367-40E23F88496C}"/>
              </a:ext>
            </a:extLst>
          </p:cNvPr>
          <p:cNvSpPr>
            <a:spLocks noGrp="1" noChangeArrowheads="1"/>
          </p:cNvSpPr>
          <p:nvPr>
            <p:ph type="body" idx="4294967295"/>
          </p:nvPr>
        </p:nvSpPr>
        <p:spPr>
          <a:xfrm>
            <a:off x="180594" y="1300735"/>
            <a:ext cx="8839200" cy="4972050"/>
          </a:xfrm>
        </p:spPr>
        <p:txBody>
          <a:bodyPr lIns="50800" tIns="50800" rIns="132080" bIns="50800"/>
          <a:lstStyle/>
          <a:p>
            <a:pPr eaLnBrk="1" hangingPunct="1">
              <a:lnSpc>
                <a:spcPct val="120000"/>
              </a:lnSpc>
              <a:spcBef>
                <a:spcPts val="400"/>
              </a:spcBef>
              <a:spcAft>
                <a:spcPts val="400"/>
              </a:spcAft>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总线主控器是能够启动总线传输的设备</a:t>
            </a:r>
            <a:endParaRPr lang="zh-CN" altLang="en-US" sz="2800" dirty="0">
              <a:latin typeface="微软雅黑" panose="020B0503020204020204" pitchFamily="34" charset="-122"/>
              <a:ea typeface="微软雅黑" panose="020B0503020204020204" pitchFamily="34" charset="-122"/>
            </a:endParaRPr>
          </a:p>
          <a:p>
            <a:pPr eaLnBrk="1" hangingPunct="1">
              <a:lnSpc>
                <a:spcPct val="120000"/>
              </a:lnSpc>
              <a:spcBef>
                <a:spcPts val="400"/>
              </a:spcBef>
              <a:spcAft>
                <a:spcPts val="400"/>
              </a:spcAft>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缺省时，</a:t>
            </a:r>
            <a:r>
              <a:rPr lang="zh-CN" altLang="en-US" sz="2800" dirty="0">
                <a:latin typeface="微软雅黑" panose="020B0503020204020204" pitchFamily="34" charset="-122"/>
                <a:ea typeface="微软雅黑" panose="020B0503020204020204" pitchFamily="34" charset="-122"/>
              </a:rPr>
              <a:t>CPU</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是总线主控器，并初始化传输</a:t>
            </a:r>
            <a:endParaRPr lang="zh-CN" altLang="en-US" sz="2800" dirty="0">
              <a:latin typeface="微软雅黑" panose="020B0503020204020204" pitchFamily="34" charset="-122"/>
              <a:ea typeface="微软雅黑" panose="020B0503020204020204" pitchFamily="34" charset="-122"/>
            </a:endParaRPr>
          </a:p>
          <a:p>
            <a:pPr eaLnBrk="1" hangingPunct="1">
              <a:lnSpc>
                <a:spcPct val="120000"/>
              </a:lnSpc>
              <a:spcBef>
                <a:spcPts val="400"/>
              </a:spcBef>
              <a:spcAft>
                <a:spcPts val="400"/>
              </a:spcAft>
            </a:pPr>
            <a:r>
              <a:rPr lang="zh-CN" altLang="en-US" sz="2800" dirty="0">
                <a:latin typeface="微软雅黑" panose="020B0503020204020204" pitchFamily="34" charset="-122"/>
                <a:ea typeface="微软雅黑" panose="020B0503020204020204" pitchFamily="34" charset="-122"/>
              </a:rPr>
              <a:t>DMA</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可以成为总线主控器来完成传输</a:t>
            </a:r>
            <a:endParaRPr lang="zh-CN" altLang="en-US" sz="2800" dirty="0">
              <a:latin typeface="微软雅黑" panose="020B0503020204020204" pitchFamily="34" charset="-122"/>
              <a:ea typeface="微软雅黑" panose="020B0503020204020204" pitchFamily="34" charset="-122"/>
            </a:endParaRPr>
          </a:p>
          <a:p>
            <a:pPr marL="782638" lvl="1" eaLnBrk="1" hangingPunct="1">
              <a:lnSpc>
                <a:spcPct val="120000"/>
              </a:lnSpc>
              <a:spcAft>
                <a:spcPts val="400"/>
              </a:spcAft>
            </a:pPr>
            <a:r>
              <a:rPr lang="zh-CN" altLang="en-US" sz="2400" dirty="0">
                <a:latin typeface="微软雅黑" panose="020B0503020204020204" pitchFamily="34" charset="-122"/>
                <a:ea typeface="微软雅黑" panose="020B0503020204020204" pitchFamily="34" charset="-122"/>
              </a:rPr>
              <a:t>DMA </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成为总线主控器时，</a:t>
            </a:r>
            <a:r>
              <a:rPr lang="zh-CN" altLang="en-US" sz="2400" dirty="0">
                <a:latin typeface="微软雅黑" panose="020B0503020204020204" pitchFamily="34" charset="-122"/>
                <a:ea typeface="微软雅黑" panose="020B0503020204020204" pitchFamily="34" charset="-122"/>
              </a:rPr>
              <a:t>CPU</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不能使用总线</a:t>
            </a: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ts val="400"/>
              </a:spcBef>
              <a:spcAft>
                <a:spcPts val="400"/>
              </a:spcAft>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通过四周期握手协议获得总线主控器</a:t>
            </a:r>
            <a:endParaRPr lang="zh-CN" altLang="en-US" sz="2800" dirty="0">
              <a:latin typeface="微软雅黑" panose="020B0503020204020204" pitchFamily="34" charset="-122"/>
              <a:ea typeface="微软雅黑" panose="020B0503020204020204" pitchFamily="34" charset="-122"/>
            </a:endParaRPr>
          </a:p>
          <a:p>
            <a:pPr marL="782638" lvl="1" eaLnBrk="1" hangingPunct="1">
              <a:lnSpc>
                <a:spcPct val="120000"/>
              </a:lnSpc>
              <a:spcAft>
                <a:spcPts val="400"/>
              </a:spcAft>
            </a:pP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总线请求（</a:t>
            </a:r>
            <a:r>
              <a:rPr lang="zh-CN" altLang="en-US" sz="2400" dirty="0">
                <a:latin typeface="微软雅黑" panose="020B0503020204020204" pitchFamily="34" charset="-122"/>
                <a:ea typeface="微软雅黑" panose="020B0503020204020204" pitchFamily="34" charset="-122"/>
              </a:rPr>
              <a:t>Bus request</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a:t>
            </a:r>
            <a:endParaRPr lang="zh-CN" altLang="en-US" sz="2400" dirty="0">
              <a:latin typeface="微软雅黑" panose="020B0503020204020204" pitchFamily="34" charset="-122"/>
              <a:ea typeface="微软雅黑" panose="020B0503020204020204" pitchFamily="34" charset="-122"/>
            </a:endParaRPr>
          </a:p>
          <a:p>
            <a:pPr marL="782638" lvl="1" eaLnBrk="1" hangingPunct="1">
              <a:lnSpc>
                <a:spcPct val="120000"/>
              </a:lnSpc>
              <a:spcAft>
                <a:spcPts val="400"/>
              </a:spcAft>
            </a:pP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总线授权（</a:t>
            </a:r>
            <a:r>
              <a:rPr lang="zh-CN" altLang="en-US" sz="2400" dirty="0">
                <a:latin typeface="微软雅黑" panose="020B0503020204020204" pitchFamily="34" charset="-122"/>
                <a:ea typeface="微软雅黑" panose="020B0503020204020204" pitchFamily="34" charset="-122"/>
              </a:rPr>
              <a:t>Bus grant</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3">
            <a:extLst>
              <a:ext uri="{FF2B5EF4-FFF2-40B4-BE49-F238E27FC236}">
                <a16:creationId xmlns:a16="http://schemas.microsoft.com/office/drawing/2014/main" id="{CDE85E72-92FD-4558-8B4E-AEEE4EC6EE6D}"/>
              </a:ext>
            </a:extLst>
          </p:cNvPr>
          <p:cNvSpPr>
            <a:spLocks noGrp="1" noChangeArrowheads="1"/>
          </p:cNvSpPr>
          <p:nvPr>
            <p:ph type="title"/>
          </p:nvPr>
        </p:nvSpPr>
        <p:spPr/>
        <p:txBody>
          <a:bodyPr/>
          <a:lstStyle/>
          <a:p>
            <a:pPr algn="l"/>
            <a:r>
              <a:rPr lang="en-US" altLang="zh-CN" dirty="0"/>
              <a:t>DMA</a:t>
            </a:r>
            <a:r>
              <a:rPr lang="zh-CN" altLang="en-US" dirty="0"/>
              <a:t>控制器</a:t>
            </a:r>
          </a:p>
        </p:txBody>
      </p:sp>
      <p:sp>
        <p:nvSpPr>
          <p:cNvPr id="31747" name="内容占位符 4">
            <a:extLst>
              <a:ext uri="{FF2B5EF4-FFF2-40B4-BE49-F238E27FC236}">
                <a16:creationId xmlns:a16="http://schemas.microsoft.com/office/drawing/2014/main" id="{1551A54D-3657-4530-BEDB-3DB2189E6435}"/>
              </a:ext>
            </a:extLst>
          </p:cNvPr>
          <p:cNvSpPr>
            <a:spLocks noGrp="1" noChangeArrowheads="1"/>
          </p:cNvSpPr>
          <p:nvPr>
            <p:ph idx="1"/>
          </p:nvPr>
        </p:nvSpPr>
        <p:spPr>
          <a:xfrm>
            <a:off x="0" y="1417638"/>
            <a:ext cx="5219700" cy="4525962"/>
          </a:xfrm>
        </p:spPr>
        <p:txBody>
          <a:bodyPr/>
          <a:lstStyle/>
          <a:p>
            <a:r>
              <a:rPr lang="en-US" altLang="zh-CN" sz="2800" dirty="0"/>
              <a:t>CPU</a:t>
            </a:r>
            <a:r>
              <a:rPr lang="zh-CN" altLang="en-US" sz="2800" dirty="0"/>
              <a:t>通过</a:t>
            </a:r>
            <a:r>
              <a:rPr lang="en-US" altLang="zh-CN" sz="2800" dirty="0"/>
              <a:t>DMA</a:t>
            </a:r>
            <a:r>
              <a:rPr lang="zh-CN" altLang="en-US" sz="2800" dirty="0"/>
              <a:t>控制器的寄存器来控制</a:t>
            </a:r>
            <a:r>
              <a:rPr lang="en-US" altLang="zh-CN" sz="2800" dirty="0"/>
              <a:t>DMA</a:t>
            </a:r>
          </a:p>
          <a:p>
            <a:pPr lvl="1"/>
            <a:r>
              <a:rPr lang="zh-CN" altLang="en-US" sz="2400" dirty="0"/>
              <a:t>起始地址寄存器：指明传输从何处开始</a:t>
            </a:r>
            <a:endParaRPr lang="en-US" altLang="zh-CN" sz="2400" dirty="0"/>
          </a:p>
          <a:p>
            <a:pPr lvl="1"/>
            <a:r>
              <a:rPr lang="zh-CN" altLang="en-US" sz="2400" dirty="0"/>
              <a:t>长度寄存器：指明将要传输的字的数目</a:t>
            </a:r>
            <a:endParaRPr lang="en-US" altLang="zh-CN" sz="2400" dirty="0"/>
          </a:p>
          <a:p>
            <a:pPr lvl="1"/>
            <a:r>
              <a:rPr lang="zh-CN" altLang="en-US" sz="2400" dirty="0"/>
              <a:t>状态寄存器：用于</a:t>
            </a:r>
            <a:r>
              <a:rPr lang="en-US" altLang="zh-CN" sz="2400" dirty="0"/>
              <a:t>CPU</a:t>
            </a:r>
            <a:r>
              <a:rPr lang="zh-CN" altLang="en-US" sz="2400" dirty="0"/>
              <a:t>操作</a:t>
            </a:r>
            <a:r>
              <a:rPr lang="en-US" altLang="zh-CN" sz="2400" dirty="0"/>
              <a:t>DMA</a:t>
            </a:r>
            <a:r>
              <a:rPr lang="zh-CN" altLang="en-US" sz="2400" dirty="0"/>
              <a:t>控制器</a:t>
            </a:r>
          </a:p>
        </p:txBody>
      </p:sp>
      <p:sp>
        <p:nvSpPr>
          <p:cNvPr id="2" name="日期占位符 1">
            <a:extLst>
              <a:ext uri="{FF2B5EF4-FFF2-40B4-BE49-F238E27FC236}">
                <a16:creationId xmlns:a16="http://schemas.microsoft.com/office/drawing/2014/main" id="{74BA6665-ADF9-402A-9C78-8546AB057739}"/>
              </a:ext>
            </a:extLst>
          </p:cNvPr>
          <p:cNvSpPr>
            <a:spLocks noGrp="1"/>
          </p:cNvSpPr>
          <p:nvPr>
            <p:ph type="dt" sz="quarter" idx="10"/>
          </p:nvPr>
        </p:nvSpPr>
        <p:spPr/>
        <p:txBody>
          <a:bodyPr/>
          <a:lstStyle/>
          <a:p>
            <a:pPr>
              <a:defRPr/>
            </a:pPr>
            <a:fld id="{F57F2FD2-90D4-4348-B45D-09865D13E537}" type="datetime1">
              <a:rPr lang="zh-CN" altLang="en-US"/>
              <a:pPr>
                <a:defRPr/>
              </a:pPr>
              <a:t>2025/6/18</a:t>
            </a:fld>
            <a:endParaRPr lang="zh-CN" altLang="en-US"/>
          </a:p>
        </p:txBody>
      </p:sp>
      <p:sp>
        <p:nvSpPr>
          <p:cNvPr id="3" name="页脚占位符 2">
            <a:extLst>
              <a:ext uri="{FF2B5EF4-FFF2-40B4-BE49-F238E27FC236}">
                <a16:creationId xmlns:a16="http://schemas.microsoft.com/office/drawing/2014/main" id="{52276337-A71F-4E38-8623-EC4D2F5446F7}"/>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4" name="灯片编号占位符 3">
            <a:extLst>
              <a:ext uri="{FF2B5EF4-FFF2-40B4-BE49-F238E27FC236}">
                <a16:creationId xmlns:a16="http://schemas.microsoft.com/office/drawing/2014/main" id="{165A36DA-4E97-4B58-842A-6B172E648AF3}"/>
              </a:ext>
            </a:extLst>
          </p:cNvPr>
          <p:cNvSpPr>
            <a:spLocks noGrp="1"/>
          </p:cNvSpPr>
          <p:nvPr>
            <p:ph type="sldNum" sz="quarter" idx="12"/>
          </p:nvPr>
        </p:nvSpPr>
        <p:spPr/>
        <p:txBody>
          <a:bodyPr/>
          <a:lstStyle/>
          <a:p>
            <a:pPr>
              <a:defRPr/>
            </a:pPr>
            <a:fld id="{22B2BFBE-3C67-497A-B717-F4CF6062BEA6}" type="slidenum">
              <a:rPr lang="zh-CN" altLang="en-US" smtClean="0"/>
              <a:pPr>
                <a:defRPr/>
              </a:pPr>
              <a:t>65</a:t>
            </a:fld>
            <a:endParaRPr lang="en-US" altLang="zh-CN"/>
          </a:p>
        </p:txBody>
      </p:sp>
      <p:pic>
        <p:nvPicPr>
          <p:cNvPr id="31751" name="Picture 4" descr="f04-12-9780123884367.jpg">
            <a:extLst>
              <a:ext uri="{FF2B5EF4-FFF2-40B4-BE49-F238E27FC236}">
                <a16:creationId xmlns:a16="http://schemas.microsoft.com/office/drawing/2014/main" id="{CA4AEBA7-2465-4EC9-96C5-77E9D6600D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266700"/>
            <a:ext cx="3344863"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9AC645A-749F-45CA-86FD-8C3AF324A8F0}"/>
              </a:ext>
            </a:extLst>
          </p:cNvPr>
          <p:cNvSpPr>
            <a:spLocks noGrp="1" noChangeArrowheads="1"/>
          </p:cNvSpPr>
          <p:nvPr>
            <p:ph type="title" idx="4294967295"/>
          </p:nvPr>
        </p:nvSpPr>
        <p:spPr>
          <a:xfrm>
            <a:off x="323850" y="193103"/>
            <a:ext cx="7772400" cy="759397"/>
          </a:xfrm>
        </p:spPr>
        <p:txBody>
          <a:bodyPr lIns="50800" tIns="50800" rIns="132080" bIns="50800" anchor="b">
            <a:normAutofit/>
          </a:bodyPr>
          <a:lstStyle/>
          <a:p>
            <a:pPr indent="39688" eaLnBrk="1" hangingPunct="1"/>
            <a:r>
              <a:rPr lang="zh-CN" altLang="en-US" sz="3600" dirty="0">
                <a:latin typeface="微软雅黑" panose="020B0503020204020204" pitchFamily="34" charset="-122"/>
                <a:ea typeface="微软雅黑" panose="020B0503020204020204" pitchFamily="34" charset="-122"/>
              </a:rPr>
              <a:t>DMA </a:t>
            </a:r>
            <a:r>
              <a:rPr lang="ja-JP" altLang="en-US" sz="3600" dirty="0">
                <a:latin typeface="微软雅黑" panose="020B0503020204020204" pitchFamily="34" charset="-122"/>
                <a:ea typeface="微软雅黑" panose="020B0503020204020204" pitchFamily="34" charset="-122"/>
                <a:sym typeface="宋体" panose="02010600030101010101" pitchFamily="2" charset="-122"/>
              </a:rPr>
              <a:t>操作</a:t>
            </a:r>
            <a:endParaRPr lang="zh-CN" altLang="en-US" sz="36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32771" name="Rectangle 3">
            <a:extLst>
              <a:ext uri="{FF2B5EF4-FFF2-40B4-BE49-F238E27FC236}">
                <a16:creationId xmlns:a16="http://schemas.microsoft.com/office/drawing/2014/main" id="{9C22C5A4-715C-410A-86D7-5AFD72EBD612}"/>
              </a:ext>
            </a:extLst>
          </p:cNvPr>
          <p:cNvSpPr>
            <a:spLocks noGrp="1" noChangeArrowheads="1"/>
          </p:cNvSpPr>
          <p:nvPr>
            <p:ph type="body" idx="4294967295"/>
          </p:nvPr>
        </p:nvSpPr>
        <p:spPr>
          <a:xfrm>
            <a:off x="276225" y="1192213"/>
            <a:ext cx="8591550" cy="4348162"/>
          </a:xfrm>
        </p:spPr>
        <p:txBody>
          <a:bodyPr lIns="50800" tIns="50800" rIns="132080" bIns="50800"/>
          <a:lstStyle/>
          <a:p>
            <a:pPr eaLnBrk="1" hangingPunct="1">
              <a:lnSpc>
                <a:spcPct val="120000"/>
              </a:lnSpc>
              <a:spcBef>
                <a:spcPts val="400"/>
              </a:spcBef>
              <a:spcAft>
                <a:spcPts val="400"/>
              </a:spcAft>
            </a:pPr>
            <a:r>
              <a:rPr lang="zh-CN" altLang="en-US" sz="2400" dirty="0">
                <a:latin typeface="微软雅黑" panose="020B0503020204020204" pitchFamily="34" charset="-122"/>
                <a:ea typeface="微软雅黑" panose="020B0503020204020204" pitchFamily="34" charset="-122"/>
              </a:rPr>
              <a:t>CPU </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设置</a:t>
            </a:r>
            <a:r>
              <a:rPr lang="zh-CN" altLang="en-US" sz="2400" dirty="0">
                <a:latin typeface="微软雅黑" panose="020B0503020204020204" pitchFamily="34" charset="-122"/>
                <a:ea typeface="微软雅黑" panose="020B0503020204020204" pitchFamily="34" charset="-122"/>
              </a:rPr>
              <a:t> DMA</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寄存器，如开始地址，要读写的长度</a:t>
            </a: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ts val="400"/>
              </a:spcBef>
              <a:spcAft>
                <a:spcPts val="400"/>
              </a:spcAft>
            </a:pPr>
            <a:r>
              <a:rPr lang="zh-CN" altLang="en-US" sz="2400" dirty="0">
                <a:latin typeface="微软雅黑" panose="020B0503020204020204" pitchFamily="34" charset="-122"/>
                <a:ea typeface="微软雅黑" panose="020B0503020204020204" pitchFamily="34" charset="-122"/>
              </a:rPr>
              <a:t>DMA </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状态寄存器允许</a:t>
            </a:r>
            <a:r>
              <a:rPr lang="zh-CN" altLang="en-US" sz="2400" dirty="0">
                <a:latin typeface="微软雅黑" panose="020B0503020204020204" pitchFamily="34" charset="-122"/>
                <a:ea typeface="微软雅黑" panose="020B0503020204020204" pitchFamily="34" charset="-122"/>
              </a:rPr>
              <a:t>CPU</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操作</a:t>
            </a:r>
            <a:r>
              <a:rPr lang="zh-CN" altLang="en-US" sz="2400" dirty="0">
                <a:latin typeface="微软雅黑" panose="020B0503020204020204" pitchFamily="34" charset="-122"/>
                <a:ea typeface="微软雅黑" panose="020B0503020204020204" pitchFamily="34" charset="-122"/>
              </a:rPr>
              <a:t>DMA</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控制器</a:t>
            </a: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ts val="400"/>
              </a:spcBef>
              <a:spcAft>
                <a:spcPts val="400"/>
              </a:spcAft>
            </a:pP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一旦</a:t>
            </a:r>
            <a:r>
              <a:rPr lang="zh-CN" altLang="en-US" sz="2400" dirty="0">
                <a:latin typeface="微软雅黑" panose="020B0503020204020204" pitchFamily="34" charset="-122"/>
                <a:ea typeface="微软雅黑" panose="020B0503020204020204" pitchFamily="34" charset="-122"/>
              </a:rPr>
              <a:t>DMA</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成为总线主控制器，它就自动传输</a:t>
            </a:r>
            <a:endParaRPr lang="zh-CN" altLang="en-US" sz="2400" dirty="0">
              <a:latin typeface="微软雅黑" panose="020B0503020204020204" pitchFamily="34" charset="-122"/>
              <a:ea typeface="微软雅黑" panose="020B0503020204020204" pitchFamily="34" charset="-122"/>
            </a:endParaRPr>
          </a:p>
          <a:p>
            <a:pPr marL="782638" lvl="1" eaLnBrk="1" hangingPunct="1">
              <a:lnSpc>
                <a:spcPct val="120000"/>
              </a:lnSpc>
              <a:spcAft>
                <a:spcPts val="400"/>
              </a:spcAft>
            </a:pP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可以连续传输直到传输完成</a:t>
            </a:r>
            <a:endParaRPr lang="zh-CN" altLang="en-US" sz="2400" dirty="0">
              <a:latin typeface="微软雅黑" panose="020B0503020204020204" pitchFamily="34" charset="-122"/>
              <a:ea typeface="微软雅黑" panose="020B0503020204020204" pitchFamily="34" charset="-122"/>
            </a:endParaRPr>
          </a:p>
          <a:p>
            <a:pPr marL="782638" lvl="1" eaLnBrk="1" hangingPunct="1">
              <a:lnSpc>
                <a:spcPct val="120000"/>
              </a:lnSpc>
              <a:spcAft>
                <a:spcPts val="400"/>
              </a:spcAft>
            </a:pP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也可以使用</a:t>
            </a:r>
            <a:r>
              <a:rPr lang="zh-CN" altLang="en-US" sz="2400" dirty="0">
                <a:latin typeface="微软雅黑" panose="020B0503020204020204" pitchFamily="34" charset="-122"/>
                <a:ea typeface="微软雅黑" panose="020B0503020204020204" pitchFamily="34" charset="-122"/>
                <a:sym typeface="宋体" panose="02010600030101010101" pitchFamily="2" charset="-122"/>
              </a:rPr>
              <a:t>几</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个总线周期</a:t>
            </a:r>
            <a:endParaRPr lang="zh-CN" altLang="en-US" sz="24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2" name="页脚占位符 1">
            <a:extLst>
              <a:ext uri="{FF2B5EF4-FFF2-40B4-BE49-F238E27FC236}">
                <a16:creationId xmlns:a16="http://schemas.microsoft.com/office/drawing/2014/main" id="{745EA0EE-F741-419A-94C7-1FCBEA1D34DE}"/>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85A77797-2B18-4F0B-AA8E-97F5734535C2}"/>
              </a:ext>
            </a:extLst>
          </p:cNvPr>
          <p:cNvSpPr>
            <a:spLocks noGrp="1"/>
          </p:cNvSpPr>
          <p:nvPr>
            <p:ph type="dt" sz="quarter" idx="10"/>
          </p:nvPr>
        </p:nvSpPr>
        <p:spPr/>
        <p:txBody>
          <a:bodyPr/>
          <a:lstStyle/>
          <a:p>
            <a:pPr>
              <a:defRPr/>
            </a:pPr>
            <a:fld id="{75BACD66-2DC3-4696-BD51-AE03DF14CAD2}" type="datetime1">
              <a:rPr lang="zh-CN" altLang="en-US"/>
              <a:pPr>
                <a:defRPr/>
              </a:pPr>
              <a:t>2025/6/18</a:t>
            </a:fld>
            <a:endParaRPr lang="zh-CN" altLang="en-US"/>
          </a:p>
        </p:txBody>
      </p:sp>
      <p:sp>
        <p:nvSpPr>
          <p:cNvPr id="4" name="灯片编号占位符 3">
            <a:extLst>
              <a:ext uri="{FF2B5EF4-FFF2-40B4-BE49-F238E27FC236}">
                <a16:creationId xmlns:a16="http://schemas.microsoft.com/office/drawing/2014/main" id="{3D5DF69E-52F6-4F98-AA81-ECCEA00EF376}"/>
              </a:ext>
            </a:extLst>
          </p:cNvPr>
          <p:cNvSpPr>
            <a:spLocks noGrp="1"/>
          </p:cNvSpPr>
          <p:nvPr>
            <p:ph type="sldNum" sz="quarter" idx="12"/>
          </p:nvPr>
        </p:nvSpPr>
        <p:spPr/>
        <p:txBody>
          <a:bodyPr/>
          <a:lstStyle/>
          <a:p>
            <a:pPr>
              <a:defRPr/>
            </a:pPr>
            <a:fld id="{0AD38112-951F-4AEE-8357-A10761835E03}" type="slidenum">
              <a:rPr lang="zh-CN" altLang="en-US" smtClean="0"/>
              <a:pPr>
                <a:defRPr/>
              </a:pPr>
              <a:t>66</a:t>
            </a:fld>
            <a:endParaRPr lang="en-US" altLang="zh-CN"/>
          </a:p>
        </p:txBody>
      </p:sp>
      <p:pic>
        <p:nvPicPr>
          <p:cNvPr id="32775" name="Picture 4" descr="f04-13-9780123884367.jpg">
            <a:extLst>
              <a:ext uri="{FF2B5EF4-FFF2-40B4-BE49-F238E27FC236}">
                <a16:creationId xmlns:a16="http://schemas.microsoft.com/office/drawing/2014/main" id="{319121F2-1D94-482F-9E3C-4588E78702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788" y="4035425"/>
            <a:ext cx="77184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STM32F4</a:t>
            </a:r>
            <a:r>
              <a:rPr lang="zh-CN" altLang="en-US"/>
              <a:t>系列</a:t>
            </a:r>
            <a:r>
              <a:rPr lang="en-US" altLang="zh-CN"/>
              <a:t>DMA</a:t>
            </a:r>
            <a:r>
              <a:rPr lang="zh-CN" altLang="en-US"/>
              <a:t>控制器结构和</a:t>
            </a:r>
            <a:r>
              <a:rPr lang="en-US" altLang="zh-CN"/>
              <a:t>DMA</a:t>
            </a:r>
            <a:r>
              <a:rPr lang="zh-CN" altLang="en-US"/>
              <a:t>特点</a:t>
            </a:r>
            <a:endParaRPr lang="zh-CN" altLang="en-US" dirty="0"/>
          </a:p>
        </p:txBody>
      </p:sp>
      <p:sp>
        <p:nvSpPr>
          <p:cNvPr id="3" name="内容占位符 2"/>
          <p:cNvSpPr>
            <a:spLocks noGrp="1"/>
          </p:cNvSpPr>
          <p:nvPr>
            <p:ph idx="1"/>
          </p:nvPr>
        </p:nvSpPr>
        <p:spPr>
          <a:xfrm>
            <a:off x="51134" y="1812885"/>
            <a:ext cx="8672242" cy="3232230"/>
          </a:xfrm>
        </p:spPr>
        <p:txBody>
          <a:bodyPr>
            <a:normAutofit/>
          </a:bodyPr>
          <a:lstStyle/>
          <a:p>
            <a:r>
              <a:rPr lang="en-US" altLang="zh-CN" sz="2800" dirty="0"/>
              <a:t>STM32F</a:t>
            </a:r>
            <a:r>
              <a:rPr lang="zh-CN" altLang="en-US" sz="2800" dirty="0"/>
              <a:t>系列有两个通用的</a:t>
            </a:r>
            <a:r>
              <a:rPr lang="en-US" altLang="zh-CN" sz="2800" dirty="0"/>
              <a:t>8</a:t>
            </a:r>
            <a:r>
              <a:rPr lang="zh-CN" altLang="en-US" sz="2800" dirty="0"/>
              <a:t>个数据流双端口</a:t>
            </a:r>
            <a:r>
              <a:rPr lang="en-US" altLang="zh-CN" sz="2800" dirty="0"/>
              <a:t>DMA</a:t>
            </a:r>
            <a:r>
              <a:rPr lang="zh-CN" altLang="en-US" sz="2800" dirty="0"/>
              <a:t>控制器</a:t>
            </a:r>
            <a:endParaRPr lang="en-US" altLang="zh-CN" sz="2800" dirty="0"/>
          </a:p>
          <a:p>
            <a:r>
              <a:rPr lang="zh-CN" altLang="en-US" sz="2800" dirty="0"/>
              <a:t>一个</a:t>
            </a:r>
            <a:r>
              <a:rPr lang="en-US" altLang="zh-CN" sz="2800" dirty="0"/>
              <a:t>DMA</a:t>
            </a:r>
            <a:r>
              <a:rPr lang="zh-CN" altLang="en-US" sz="2800" dirty="0"/>
              <a:t>是一个</a:t>
            </a:r>
            <a:r>
              <a:rPr lang="en-US" altLang="zh-CN" sz="2800" dirty="0"/>
              <a:t>AMBA AHB</a:t>
            </a:r>
            <a:r>
              <a:rPr lang="zh-CN" altLang="en-US" sz="2800" dirty="0"/>
              <a:t>模块，有三个</a:t>
            </a:r>
            <a:r>
              <a:rPr lang="en-US" altLang="zh-CN" sz="2800" dirty="0"/>
              <a:t>AHB</a:t>
            </a:r>
            <a:r>
              <a:rPr lang="zh-CN" altLang="en-US" sz="2800" dirty="0"/>
              <a:t>端口</a:t>
            </a:r>
            <a:endParaRPr lang="en-US" altLang="zh-CN" sz="2800" dirty="0"/>
          </a:p>
          <a:p>
            <a:pPr lvl="1"/>
            <a:r>
              <a:rPr lang="zh-CN" altLang="en-US" sz="2400" dirty="0"/>
              <a:t>一个从设备接口用于</a:t>
            </a:r>
            <a:r>
              <a:rPr lang="en-US" altLang="zh-CN" sz="2400" dirty="0"/>
              <a:t>DMA</a:t>
            </a:r>
            <a:r>
              <a:rPr lang="zh-CN" altLang="en-US" sz="2400" dirty="0"/>
              <a:t>编程</a:t>
            </a:r>
            <a:endParaRPr lang="en-US" altLang="zh-CN" sz="2400" dirty="0"/>
          </a:p>
          <a:p>
            <a:pPr lvl="1"/>
            <a:r>
              <a:rPr lang="zh-CN" altLang="en-US" sz="2400" dirty="0"/>
              <a:t>两个主设备端口用于外设和存储器访问</a:t>
            </a:r>
            <a:endParaRPr lang="en-US" altLang="zh-CN" sz="2400" dirty="0"/>
          </a:p>
        </p:txBody>
      </p:sp>
      <p:sp>
        <p:nvSpPr>
          <p:cNvPr id="5" name="日期占位符 4">
            <a:extLst>
              <a:ext uri="{FF2B5EF4-FFF2-40B4-BE49-F238E27FC236}">
                <a16:creationId xmlns:a16="http://schemas.microsoft.com/office/drawing/2014/main" id="{D5DCF84E-A135-43D9-9D4E-B77FC258AC71}"/>
              </a:ext>
            </a:extLst>
          </p:cNvPr>
          <p:cNvSpPr>
            <a:spLocks noGrp="1"/>
          </p:cNvSpPr>
          <p:nvPr>
            <p:ph type="dt" sz="half" idx="10"/>
          </p:nvPr>
        </p:nvSpPr>
        <p:spPr/>
        <p:txBody>
          <a:bodyPr/>
          <a:lstStyle/>
          <a:p>
            <a:fld id="{38275F5B-C87E-42B5-8EB2-5A65F76FEF49}"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6F73A1ED-A1CA-40FC-A7DE-E5AA96BEF17E}"/>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6FCA48D0-E66F-4E69-930F-A99E201ED47C}"/>
              </a:ext>
            </a:extLst>
          </p:cNvPr>
          <p:cNvSpPr>
            <a:spLocks noGrp="1"/>
          </p:cNvSpPr>
          <p:nvPr>
            <p:ph type="sldNum" sz="quarter" idx="12"/>
          </p:nvPr>
        </p:nvSpPr>
        <p:spPr/>
        <p:txBody>
          <a:bodyPr/>
          <a:lstStyle/>
          <a:p>
            <a:fld id="{D2BE3B3C-08EA-47AD-A385-10D430A3A58B}" type="slidenum">
              <a:rPr lang="zh-CN" altLang="en-US" smtClean="0"/>
              <a:pPr/>
              <a:t>67</a:t>
            </a:fld>
            <a:endParaRPr lang="zh-CN" altLang="en-US"/>
          </a:p>
        </p:txBody>
      </p:sp>
    </p:spTree>
    <p:extLst>
      <p:ext uri="{BB962C8B-B14F-4D97-AF65-F5344CB8AC3E}">
        <p14:creationId xmlns:p14="http://schemas.microsoft.com/office/powerpoint/2010/main" val="512520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STM32F4</a:t>
            </a:r>
            <a:r>
              <a:rPr lang="zh-CN" altLang="en-US"/>
              <a:t>系列</a:t>
            </a:r>
            <a:r>
              <a:rPr lang="en-US" altLang="zh-CN"/>
              <a:t>DMA</a:t>
            </a:r>
            <a:r>
              <a:rPr lang="zh-CN" altLang="en-US"/>
              <a:t>控制器结构和</a:t>
            </a:r>
            <a:r>
              <a:rPr lang="en-US" altLang="zh-CN"/>
              <a:t>DMA</a:t>
            </a:r>
            <a:r>
              <a:rPr lang="zh-CN" altLang="en-US"/>
              <a:t>特点</a:t>
            </a:r>
            <a:endParaRPr lang="zh-CN" altLang="en-US" dirty="0"/>
          </a:p>
        </p:txBody>
      </p:sp>
      <p:sp>
        <p:nvSpPr>
          <p:cNvPr id="3" name="内容占位符 2"/>
          <p:cNvSpPr>
            <a:spLocks noGrp="1"/>
          </p:cNvSpPr>
          <p:nvPr>
            <p:ph idx="1"/>
          </p:nvPr>
        </p:nvSpPr>
        <p:spPr>
          <a:xfrm>
            <a:off x="235879" y="1164169"/>
            <a:ext cx="8672242" cy="4776537"/>
          </a:xfrm>
        </p:spPr>
        <p:txBody>
          <a:bodyPr>
            <a:normAutofit/>
          </a:bodyPr>
          <a:lstStyle/>
          <a:p>
            <a:r>
              <a:rPr lang="en-US" altLang="zh-CN" sz="2800" dirty="0"/>
              <a:t>DMA</a:t>
            </a:r>
            <a:r>
              <a:rPr lang="zh-CN" altLang="en-US" sz="2800" dirty="0"/>
              <a:t>是一个</a:t>
            </a:r>
            <a:r>
              <a:rPr lang="en-US" altLang="zh-CN" sz="2800" dirty="0"/>
              <a:t>AMBA AHB</a:t>
            </a:r>
            <a:r>
              <a:rPr lang="zh-CN" altLang="en-US" sz="2800" dirty="0"/>
              <a:t>模块，有三个</a:t>
            </a:r>
            <a:r>
              <a:rPr lang="en-US" altLang="zh-CN" sz="2800" dirty="0"/>
              <a:t>AHB</a:t>
            </a:r>
            <a:r>
              <a:rPr lang="zh-CN" altLang="en-US" sz="2800" dirty="0"/>
              <a:t>端口，</a:t>
            </a:r>
            <a:endParaRPr lang="en-US" altLang="zh-CN" sz="2800" dirty="0"/>
          </a:p>
          <a:p>
            <a:pPr lvl="1"/>
            <a:r>
              <a:rPr lang="zh-CN" altLang="en-US" sz="2400" dirty="0"/>
              <a:t>一个从设备接口用于</a:t>
            </a:r>
            <a:r>
              <a:rPr lang="en-US" altLang="zh-CN" sz="2400" dirty="0"/>
              <a:t>DMA</a:t>
            </a:r>
            <a:r>
              <a:rPr lang="zh-CN" altLang="en-US" sz="2400" dirty="0"/>
              <a:t>编程</a:t>
            </a:r>
            <a:endParaRPr lang="en-US" altLang="zh-CN" sz="2400" dirty="0"/>
          </a:p>
          <a:p>
            <a:pPr lvl="1"/>
            <a:r>
              <a:rPr lang="zh-CN" altLang="en-US" sz="2400" dirty="0"/>
              <a:t>两个主设备端口用于外设和存储器访问。</a:t>
            </a:r>
            <a:endParaRPr lang="en-US" altLang="zh-CN" sz="2400" dirty="0"/>
          </a:p>
        </p:txBody>
      </p:sp>
      <p:sp>
        <p:nvSpPr>
          <p:cNvPr id="5" name="日期占位符 4">
            <a:extLst>
              <a:ext uri="{FF2B5EF4-FFF2-40B4-BE49-F238E27FC236}">
                <a16:creationId xmlns:a16="http://schemas.microsoft.com/office/drawing/2014/main" id="{D5DCF84E-A135-43D9-9D4E-B77FC258AC71}"/>
              </a:ext>
            </a:extLst>
          </p:cNvPr>
          <p:cNvSpPr>
            <a:spLocks noGrp="1"/>
          </p:cNvSpPr>
          <p:nvPr>
            <p:ph type="dt" sz="half" idx="10"/>
          </p:nvPr>
        </p:nvSpPr>
        <p:spPr/>
        <p:txBody>
          <a:bodyPr/>
          <a:lstStyle/>
          <a:p>
            <a:fld id="{38275F5B-C87E-42B5-8EB2-5A65F76FEF49}"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6F73A1ED-A1CA-40FC-A7DE-E5AA96BEF17E}"/>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6FCA48D0-E66F-4E69-930F-A99E201ED47C}"/>
              </a:ext>
            </a:extLst>
          </p:cNvPr>
          <p:cNvSpPr>
            <a:spLocks noGrp="1"/>
          </p:cNvSpPr>
          <p:nvPr>
            <p:ph type="sldNum" sz="quarter" idx="12"/>
          </p:nvPr>
        </p:nvSpPr>
        <p:spPr/>
        <p:txBody>
          <a:bodyPr/>
          <a:lstStyle/>
          <a:p>
            <a:fld id="{D2BE3B3C-08EA-47AD-A385-10D430A3A58B}" type="slidenum">
              <a:rPr lang="zh-CN" altLang="en-US" smtClean="0"/>
              <a:pPr/>
              <a:t>68</a:t>
            </a:fld>
            <a:endParaRPr lang="zh-CN" altLang="en-US"/>
          </a:p>
        </p:txBody>
      </p:sp>
      <p:pic>
        <p:nvPicPr>
          <p:cNvPr id="13" name="图片 12">
            <a:extLst>
              <a:ext uri="{FF2B5EF4-FFF2-40B4-BE49-F238E27FC236}">
                <a16:creationId xmlns:a16="http://schemas.microsoft.com/office/drawing/2014/main" id="{A8F8DBE7-4BB3-4481-9FCE-B48F78009EDF}"/>
              </a:ext>
            </a:extLst>
          </p:cNvPr>
          <p:cNvPicPr>
            <a:picLocks noChangeAspect="1"/>
          </p:cNvPicPr>
          <p:nvPr/>
        </p:nvPicPr>
        <p:blipFill>
          <a:blip r:embed="rId2"/>
          <a:stretch>
            <a:fillRect/>
          </a:stretch>
        </p:blipFill>
        <p:spPr>
          <a:xfrm>
            <a:off x="38100" y="57150"/>
            <a:ext cx="9067800" cy="6743700"/>
          </a:xfrm>
          <a:prstGeom prst="rect">
            <a:avLst/>
          </a:prstGeom>
        </p:spPr>
      </p:pic>
    </p:spTree>
    <p:extLst>
      <p:ext uri="{BB962C8B-B14F-4D97-AF65-F5344CB8AC3E}">
        <p14:creationId xmlns:p14="http://schemas.microsoft.com/office/powerpoint/2010/main" val="2269283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666623"/>
          </a:xfrm>
        </p:spPr>
        <p:txBody>
          <a:bodyPr>
            <a:normAutofit fontScale="90000"/>
          </a:bodyPr>
          <a:lstStyle/>
          <a:p>
            <a:r>
              <a:rPr lang="en-US" altLang="zh-CN" dirty="0"/>
              <a:t>STM32F4</a:t>
            </a:r>
            <a:r>
              <a:rPr lang="zh-CN" altLang="en-US" dirty="0"/>
              <a:t>芯片</a:t>
            </a:r>
            <a:r>
              <a:rPr lang="en-US" altLang="zh-CN" dirty="0"/>
              <a:t>DMA</a:t>
            </a:r>
            <a:r>
              <a:rPr lang="zh-CN" altLang="en-US" dirty="0"/>
              <a:t>控制器结构和</a:t>
            </a:r>
            <a:r>
              <a:rPr lang="en-US" altLang="zh-CN" dirty="0"/>
              <a:t>DMA</a:t>
            </a:r>
            <a:r>
              <a:rPr lang="zh-CN" altLang="en-US" dirty="0"/>
              <a:t>特点</a:t>
            </a:r>
          </a:p>
        </p:txBody>
      </p:sp>
      <p:sp>
        <p:nvSpPr>
          <p:cNvPr id="3" name="内容占位符 2"/>
          <p:cNvSpPr>
            <a:spLocks noGrp="1"/>
          </p:cNvSpPr>
          <p:nvPr>
            <p:ph idx="1"/>
          </p:nvPr>
        </p:nvSpPr>
        <p:spPr>
          <a:xfrm>
            <a:off x="291164" y="1041723"/>
            <a:ext cx="8672242" cy="5596188"/>
          </a:xfrm>
        </p:spPr>
        <p:txBody>
          <a:bodyPr>
            <a:normAutofit fontScale="92500"/>
          </a:bodyPr>
          <a:lstStyle/>
          <a:p>
            <a:r>
              <a:rPr lang="zh-CN" altLang="en-US" sz="2800" dirty="0"/>
              <a:t>两个通用的</a:t>
            </a:r>
            <a:r>
              <a:rPr lang="en-US" altLang="zh-CN" sz="2800" dirty="0"/>
              <a:t>8</a:t>
            </a:r>
            <a:r>
              <a:rPr lang="zh-CN" altLang="en-US" sz="2800" dirty="0"/>
              <a:t>个数据流双端口</a:t>
            </a:r>
            <a:r>
              <a:rPr lang="en-US" altLang="zh-CN" sz="2800" dirty="0"/>
              <a:t>DMA</a:t>
            </a:r>
            <a:r>
              <a:rPr lang="zh-CN" altLang="en-US" sz="2800" dirty="0"/>
              <a:t>控制器，支持</a:t>
            </a:r>
            <a:r>
              <a:rPr lang="en-US" altLang="zh-CN" sz="2800" dirty="0"/>
              <a:t>16</a:t>
            </a:r>
            <a:r>
              <a:rPr lang="zh-CN" altLang="en-US" sz="2800" dirty="0"/>
              <a:t>个数据流，每个数据流有多达</a:t>
            </a:r>
            <a:r>
              <a:rPr lang="en-US" altLang="zh-CN" sz="2800" dirty="0"/>
              <a:t>8</a:t>
            </a:r>
            <a:r>
              <a:rPr lang="zh-CN" altLang="en-US" sz="2800" dirty="0"/>
              <a:t>个可选通道（即硬件请求）</a:t>
            </a:r>
            <a:endParaRPr lang="en-US" altLang="zh-CN" sz="2800" dirty="0"/>
          </a:p>
          <a:p>
            <a:r>
              <a:rPr lang="zh-CN" altLang="en-US" sz="2800" dirty="0"/>
              <a:t>通道选择由软件通过寄存器</a:t>
            </a:r>
            <a:r>
              <a:rPr lang="en-US" altLang="zh-CN" sz="2800" dirty="0" err="1"/>
              <a:t>DMA_SxCR</a:t>
            </a:r>
            <a:r>
              <a:rPr lang="en-US" altLang="zh-CN" sz="2800" dirty="0"/>
              <a:t>[29:27]</a:t>
            </a:r>
            <a:r>
              <a:rPr lang="zh-CN" altLang="en-US" sz="2800" dirty="0"/>
              <a:t>即</a:t>
            </a:r>
            <a:r>
              <a:rPr lang="en-US" altLang="zh-CN" sz="2800" dirty="0"/>
              <a:t>CHSEL[2:0]</a:t>
            </a:r>
            <a:r>
              <a:rPr lang="zh-CN" altLang="en-US" sz="2800" dirty="0"/>
              <a:t>设置，并允许多个外设初始化</a:t>
            </a:r>
            <a:r>
              <a:rPr lang="en-US" altLang="zh-CN" sz="2800" dirty="0"/>
              <a:t>DMA</a:t>
            </a:r>
            <a:r>
              <a:rPr lang="zh-CN" altLang="en-US" sz="2800" dirty="0"/>
              <a:t>请求，数据流之间传输的数据大小是独立的 </a:t>
            </a:r>
            <a:endParaRPr lang="en-US" altLang="zh-CN" sz="2800" dirty="0"/>
          </a:p>
          <a:p>
            <a:r>
              <a:rPr lang="zh-CN" altLang="en-US" sz="2800" dirty="0"/>
              <a:t>对于</a:t>
            </a:r>
            <a:r>
              <a:rPr lang="en-US" altLang="zh-CN" sz="2800" dirty="0"/>
              <a:t>APB</a:t>
            </a:r>
            <a:r>
              <a:rPr lang="zh-CN" altLang="en-US" sz="2800" dirty="0"/>
              <a:t>或者</a:t>
            </a:r>
            <a:r>
              <a:rPr lang="en-US" altLang="zh-CN" sz="2800" dirty="0"/>
              <a:t>AHB</a:t>
            </a:r>
            <a:r>
              <a:rPr lang="zh-CN" altLang="en-US" sz="2800" dirty="0"/>
              <a:t>外设，采用专用</a:t>
            </a:r>
            <a:r>
              <a:rPr lang="en-US" altLang="zh-CN" sz="2800" dirty="0"/>
              <a:t>FIFO</a:t>
            </a:r>
            <a:r>
              <a:rPr lang="zh-CN" altLang="en-US" sz="2800" dirty="0"/>
              <a:t>，支持最大外设访问带宽，支持猝发传输。</a:t>
            </a:r>
            <a:endParaRPr lang="en-US" altLang="zh-CN" sz="2800" dirty="0"/>
          </a:p>
          <a:p>
            <a:r>
              <a:rPr lang="zh-CN" altLang="en-US" sz="2800" dirty="0"/>
              <a:t>两个</a:t>
            </a:r>
            <a:r>
              <a:rPr lang="en-US" altLang="zh-CN" sz="2800" dirty="0"/>
              <a:t>DMA</a:t>
            </a:r>
            <a:r>
              <a:rPr lang="zh-CN" altLang="en-US" sz="2800" dirty="0"/>
              <a:t>控制器支持的典型外设包括</a:t>
            </a:r>
            <a:r>
              <a:rPr lang="en-US" altLang="zh-CN" sz="2800" dirty="0"/>
              <a:t>SPI</a:t>
            </a:r>
            <a:r>
              <a:rPr lang="zh-CN" altLang="en-US" sz="2800" dirty="0"/>
              <a:t>和</a:t>
            </a:r>
            <a:r>
              <a:rPr lang="en-US" altLang="zh-CN" sz="2800" dirty="0"/>
              <a:t>I2S</a:t>
            </a:r>
            <a:r>
              <a:rPr lang="zh-CN" altLang="en-US" sz="2800" dirty="0"/>
              <a:t>、</a:t>
            </a:r>
            <a:r>
              <a:rPr lang="en-US" altLang="zh-CN" sz="2800" dirty="0"/>
              <a:t>I</a:t>
            </a:r>
            <a:r>
              <a:rPr lang="en-US" altLang="zh-CN" sz="2800" baseline="30000" dirty="0"/>
              <a:t>2</a:t>
            </a:r>
            <a:r>
              <a:rPr lang="en-US" altLang="zh-CN" sz="2800" dirty="0"/>
              <a:t>C</a:t>
            </a:r>
            <a:r>
              <a:rPr lang="zh-CN" altLang="en-US" sz="2800" dirty="0"/>
              <a:t>、</a:t>
            </a:r>
            <a:r>
              <a:rPr lang="en-US" altLang="zh-CN" sz="2800" dirty="0"/>
              <a:t>USART</a:t>
            </a:r>
            <a:r>
              <a:rPr lang="zh-CN" altLang="en-US" sz="2800" dirty="0"/>
              <a:t>、通用的或高级控制定时器</a:t>
            </a:r>
            <a:r>
              <a:rPr lang="en-US" altLang="zh-CN" sz="2800" dirty="0" err="1"/>
              <a:t>TIMx</a:t>
            </a:r>
            <a:r>
              <a:rPr lang="zh-CN" altLang="en-US" sz="2800" dirty="0"/>
              <a:t>、</a:t>
            </a:r>
            <a:r>
              <a:rPr lang="en-US" altLang="zh-CN" sz="2800" dirty="0"/>
              <a:t>DAC</a:t>
            </a:r>
            <a:r>
              <a:rPr lang="zh-CN" altLang="en-US" sz="2800" dirty="0"/>
              <a:t>、</a:t>
            </a:r>
            <a:r>
              <a:rPr lang="en-US" altLang="zh-CN" sz="2800" dirty="0"/>
              <a:t>SDIO</a:t>
            </a:r>
            <a:r>
              <a:rPr lang="zh-CN" altLang="en-US" sz="2800" dirty="0"/>
              <a:t>、摄像头接口（</a:t>
            </a:r>
            <a:r>
              <a:rPr lang="en-US" altLang="zh-CN" sz="2800" dirty="0"/>
              <a:t>DCMI</a:t>
            </a:r>
            <a:r>
              <a:rPr lang="zh-CN" altLang="en-US" sz="2800" dirty="0"/>
              <a:t>）和</a:t>
            </a:r>
            <a:r>
              <a:rPr lang="en-US" altLang="zh-CN" sz="2800" dirty="0"/>
              <a:t>ADC</a:t>
            </a:r>
          </a:p>
        </p:txBody>
      </p:sp>
      <p:sp>
        <p:nvSpPr>
          <p:cNvPr id="4" name="日期占位符 3">
            <a:extLst>
              <a:ext uri="{FF2B5EF4-FFF2-40B4-BE49-F238E27FC236}">
                <a16:creationId xmlns:a16="http://schemas.microsoft.com/office/drawing/2014/main" id="{2315448E-BC09-4508-AD34-01D8DE6EF5E0}"/>
              </a:ext>
            </a:extLst>
          </p:cNvPr>
          <p:cNvSpPr>
            <a:spLocks noGrp="1"/>
          </p:cNvSpPr>
          <p:nvPr>
            <p:ph type="dt" sz="half" idx="10"/>
          </p:nvPr>
        </p:nvSpPr>
        <p:spPr/>
        <p:txBody>
          <a:bodyPr/>
          <a:lstStyle/>
          <a:p>
            <a:fld id="{7B6A5D8A-0C7A-4D2D-B5BB-80B2273719CF}" type="datetime1">
              <a:rPr lang="zh-CN" altLang="en-US" smtClean="0"/>
              <a:pPr/>
              <a:t>2025/6/18</a:t>
            </a:fld>
            <a:endParaRPr lang="zh-CN" altLang="en-US"/>
          </a:p>
        </p:txBody>
      </p:sp>
      <p:sp>
        <p:nvSpPr>
          <p:cNvPr id="6" name="灯片编号占位符 5">
            <a:extLst>
              <a:ext uri="{FF2B5EF4-FFF2-40B4-BE49-F238E27FC236}">
                <a16:creationId xmlns:a16="http://schemas.microsoft.com/office/drawing/2014/main" id="{D1CC5D29-FB50-4E3B-B89F-D3644E5BFB8F}"/>
              </a:ext>
            </a:extLst>
          </p:cNvPr>
          <p:cNvSpPr>
            <a:spLocks noGrp="1"/>
          </p:cNvSpPr>
          <p:nvPr>
            <p:ph type="sldNum" sz="quarter" idx="12"/>
          </p:nvPr>
        </p:nvSpPr>
        <p:spPr/>
        <p:txBody>
          <a:bodyPr/>
          <a:lstStyle/>
          <a:p>
            <a:fld id="{D2BE3B3C-08EA-47AD-A385-10D430A3A58B}" type="slidenum">
              <a:rPr lang="zh-CN" altLang="en-US" smtClean="0"/>
              <a:pPr/>
              <a:t>69</a:t>
            </a:fld>
            <a:endParaRPr lang="zh-CN" altLang="en-US"/>
          </a:p>
        </p:txBody>
      </p:sp>
    </p:spTree>
    <p:extLst>
      <p:ext uri="{BB962C8B-B14F-4D97-AF65-F5344CB8AC3E}">
        <p14:creationId xmlns:p14="http://schemas.microsoft.com/office/powerpoint/2010/main" val="2087258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3.2 </a:t>
            </a:r>
            <a:r>
              <a:rPr lang="zh-CN" altLang="en-US"/>
              <a:t>总线结构和协议</a:t>
            </a:r>
            <a:endParaRPr lang="zh-CN" altLang="en-US" dirty="0"/>
          </a:p>
        </p:txBody>
      </p:sp>
      <p:sp>
        <p:nvSpPr>
          <p:cNvPr id="3" name="内容占位符 2"/>
          <p:cNvSpPr>
            <a:spLocks noGrp="1"/>
          </p:cNvSpPr>
          <p:nvPr>
            <p:ph idx="1"/>
          </p:nvPr>
        </p:nvSpPr>
        <p:spPr>
          <a:xfrm>
            <a:off x="291164" y="1309035"/>
            <a:ext cx="8672242" cy="4776537"/>
          </a:xfrm>
        </p:spPr>
        <p:txBody>
          <a:bodyPr/>
          <a:lstStyle/>
          <a:p>
            <a:r>
              <a:rPr lang="en-US" altLang="zh-CN" dirty="0"/>
              <a:t>CPU</a:t>
            </a:r>
            <a:r>
              <a:rPr lang="zh-CN" altLang="en-US" dirty="0"/>
              <a:t>总线的结构</a:t>
            </a:r>
            <a:endParaRPr lang="en-US" altLang="zh-CN" dirty="0"/>
          </a:p>
          <a:p>
            <a:pPr lvl="1"/>
            <a:r>
              <a:rPr lang="en-US" altLang="zh-CN" dirty="0"/>
              <a:t>CPU</a:t>
            </a:r>
            <a:r>
              <a:rPr lang="zh-CN" altLang="en-US" dirty="0"/>
              <a:t>通过总线和外设进行数据交换</a:t>
            </a:r>
            <a:endParaRPr lang="en-US" altLang="zh-CN" dirty="0"/>
          </a:p>
          <a:p>
            <a:pPr lvl="1"/>
            <a:r>
              <a:rPr lang="zh-CN" altLang="en-US" dirty="0"/>
              <a:t>通常</a:t>
            </a:r>
            <a:r>
              <a:rPr lang="en-US" altLang="zh-CN" dirty="0"/>
              <a:t>CPU</a:t>
            </a:r>
            <a:r>
              <a:rPr lang="zh-CN" altLang="en-US" dirty="0"/>
              <a:t>是总线的主控</a:t>
            </a:r>
            <a:endParaRPr lang="en-US" altLang="zh-CN" dirty="0"/>
          </a:p>
          <a:p>
            <a:endParaRPr lang="zh-CN" altLang="en-US" dirty="0"/>
          </a:p>
        </p:txBody>
      </p:sp>
      <p:sp>
        <p:nvSpPr>
          <p:cNvPr id="5" name="日期占位符 4">
            <a:extLst>
              <a:ext uri="{FF2B5EF4-FFF2-40B4-BE49-F238E27FC236}">
                <a16:creationId xmlns:a16="http://schemas.microsoft.com/office/drawing/2014/main" id="{9E33117F-AE9F-448C-9062-9B4C30AEBD78}"/>
              </a:ext>
            </a:extLst>
          </p:cNvPr>
          <p:cNvSpPr>
            <a:spLocks noGrp="1"/>
          </p:cNvSpPr>
          <p:nvPr>
            <p:ph type="dt" sz="half" idx="10"/>
          </p:nvPr>
        </p:nvSpPr>
        <p:spPr/>
        <p:txBody>
          <a:bodyPr/>
          <a:lstStyle/>
          <a:p>
            <a:fld id="{0D7B499B-9114-4108-8313-960AA1F27B4C}"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ECCA65E4-A219-4991-86DD-9A3107AEC2A6}"/>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CAAA3A71-C714-4B63-922B-A670B640CB91}"/>
              </a:ext>
            </a:extLst>
          </p:cNvPr>
          <p:cNvSpPr>
            <a:spLocks noGrp="1"/>
          </p:cNvSpPr>
          <p:nvPr>
            <p:ph type="sldNum" sz="quarter" idx="12"/>
          </p:nvPr>
        </p:nvSpPr>
        <p:spPr/>
        <p:txBody>
          <a:bodyPr/>
          <a:lstStyle/>
          <a:p>
            <a:fld id="{D2BE3B3C-08EA-47AD-A385-10D430A3A58B}" type="slidenum">
              <a:rPr lang="zh-CN" altLang="en-US" smtClean="0"/>
              <a:pPr/>
              <a:t>7</a:t>
            </a:fld>
            <a:endParaRPr lang="zh-CN" altLang="en-US"/>
          </a:p>
        </p:txBody>
      </p:sp>
      <p:pic>
        <p:nvPicPr>
          <p:cNvPr id="13" name="图片 12">
            <a:extLst>
              <a:ext uri="{FF2B5EF4-FFF2-40B4-BE49-F238E27FC236}">
                <a16:creationId xmlns:a16="http://schemas.microsoft.com/office/drawing/2014/main" id="{F6B55B79-3559-44AE-BC38-550E26FF3CF6}"/>
              </a:ext>
            </a:extLst>
          </p:cNvPr>
          <p:cNvPicPr>
            <a:picLocks noChangeAspect="1"/>
          </p:cNvPicPr>
          <p:nvPr/>
        </p:nvPicPr>
        <p:blipFill>
          <a:blip r:embed="rId2"/>
          <a:stretch>
            <a:fillRect/>
          </a:stretch>
        </p:blipFill>
        <p:spPr>
          <a:xfrm>
            <a:off x="955040" y="3429000"/>
            <a:ext cx="6553200" cy="2964543"/>
          </a:xfrm>
          <a:prstGeom prst="rect">
            <a:avLst/>
          </a:prstGeom>
        </p:spPr>
      </p:pic>
    </p:spTree>
    <p:extLst>
      <p:ext uri="{BB962C8B-B14F-4D97-AF65-F5344CB8AC3E}">
        <p14:creationId xmlns:p14="http://schemas.microsoft.com/office/powerpoint/2010/main" val="385965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1D75A7E-7A78-4047-AE87-EFB091306A14}"/>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5A39795F-AF90-4A98-9089-7F4D4B9D9D19}"/>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3ED4D418-F6AA-4C68-8633-3E4859DDE451}"/>
              </a:ext>
            </a:extLst>
          </p:cNvPr>
          <p:cNvSpPr>
            <a:spLocks noGrp="1"/>
          </p:cNvSpPr>
          <p:nvPr>
            <p:ph type="sldNum" sz="quarter" idx="12"/>
          </p:nvPr>
        </p:nvSpPr>
        <p:spPr/>
        <p:txBody>
          <a:bodyPr/>
          <a:lstStyle/>
          <a:p>
            <a:fld id="{D2BE3B3C-08EA-47AD-A385-10D430A3A58B}" type="slidenum">
              <a:rPr lang="zh-CN" altLang="en-US" smtClean="0"/>
              <a:t>70</a:t>
            </a:fld>
            <a:endParaRPr lang="zh-CN" altLang="en-US"/>
          </a:p>
        </p:txBody>
      </p:sp>
      <p:pic>
        <p:nvPicPr>
          <p:cNvPr id="7" name="图片 6">
            <a:extLst>
              <a:ext uri="{FF2B5EF4-FFF2-40B4-BE49-F238E27FC236}">
                <a16:creationId xmlns:a16="http://schemas.microsoft.com/office/drawing/2014/main" id="{7CE9311A-F92A-4B34-B10C-33BB1E151D8C}"/>
              </a:ext>
            </a:extLst>
          </p:cNvPr>
          <p:cNvPicPr>
            <a:picLocks noChangeAspect="1"/>
          </p:cNvPicPr>
          <p:nvPr/>
        </p:nvPicPr>
        <p:blipFill>
          <a:blip r:embed="rId2"/>
          <a:stretch>
            <a:fillRect/>
          </a:stretch>
        </p:blipFill>
        <p:spPr>
          <a:xfrm>
            <a:off x="0" y="1425618"/>
            <a:ext cx="9144000" cy="3682674"/>
          </a:xfrm>
          <a:prstGeom prst="rect">
            <a:avLst/>
          </a:prstGeom>
        </p:spPr>
      </p:pic>
      <p:sp>
        <p:nvSpPr>
          <p:cNvPr id="9" name="矩形 8">
            <a:extLst>
              <a:ext uri="{FF2B5EF4-FFF2-40B4-BE49-F238E27FC236}">
                <a16:creationId xmlns:a16="http://schemas.microsoft.com/office/drawing/2014/main" id="{81A147D1-0A94-44D9-B534-F77A9093AEDC}"/>
              </a:ext>
            </a:extLst>
          </p:cNvPr>
          <p:cNvSpPr/>
          <p:nvPr/>
        </p:nvSpPr>
        <p:spPr>
          <a:xfrm>
            <a:off x="461111" y="385559"/>
            <a:ext cx="3642344" cy="646331"/>
          </a:xfrm>
          <a:prstGeom prst="rect">
            <a:avLst/>
          </a:prstGeom>
        </p:spPr>
        <p:txBody>
          <a:bodyPr wrap="none">
            <a:spAutoFit/>
          </a:bodyPr>
          <a:lstStyle/>
          <a:p>
            <a:r>
              <a:rPr lang="en-US" altLang="zh-CN" sz="3600" dirty="0">
                <a:solidFill>
                  <a:srgbClr val="000000"/>
                </a:solidFill>
                <a:latin typeface="微软雅黑" panose="020B0503020204020204" pitchFamily="34" charset="-122"/>
                <a:ea typeface="微软雅黑" panose="020B0503020204020204" pitchFamily="34" charset="-122"/>
              </a:rPr>
              <a:t>DMA1 </a:t>
            </a:r>
            <a:r>
              <a:rPr lang="zh-CN" altLang="en-US" sz="3600" dirty="0">
                <a:solidFill>
                  <a:srgbClr val="000000"/>
                </a:solidFill>
                <a:latin typeface="微软雅黑" panose="020B0503020204020204" pitchFamily="34" charset="-122"/>
                <a:ea typeface="微软雅黑" panose="020B0503020204020204" pitchFamily="34" charset="-122"/>
              </a:rPr>
              <a:t>请求映射</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1524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666623"/>
          </a:xfrm>
        </p:spPr>
        <p:txBody>
          <a:bodyPr>
            <a:normAutofit fontScale="90000"/>
          </a:bodyPr>
          <a:lstStyle/>
          <a:p>
            <a:r>
              <a:rPr lang="en-US" altLang="zh-CN" dirty="0"/>
              <a:t>STM32F4</a:t>
            </a:r>
            <a:r>
              <a:rPr lang="zh-CN" altLang="en-US" dirty="0"/>
              <a:t>芯片</a:t>
            </a:r>
            <a:r>
              <a:rPr lang="en-US" altLang="zh-CN" dirty="0"/>
              <a:t>DMA</a:t>
            </a:r>
            <a:r>
              <a:rPr lang="zh-CN" altLang="en-US" dirty="0"/>
              <a:t>控制器结构和</a:t>
            </a:r>
            <a:r>
              <a:rPr lang="en-US" altLang="zh-CN" dirty="0"/>
              <a:t>DMA</a:t>
            </a:r>
            <a:r>
              <a:rPr lang="zh-CN" altLang="en-US" dirty="0"/>
              <a:t>特点</a:t>
            </a:r>
          </a:p>
        </p:txBody>
      </p:sp>
      <p:sp>
        <p:nvSpPr>
          <p:cNvPr id="3" name="内容占位符 2"/>
          <p:cNvSpPr>
            <a:spLocks noGrp="1"/>
          </p:cNvSpPr>
          <p:nvPr>
            <p:ph idx="1"/>
          </p:nvPr>
        </p:nvSpPr>
        <p:spPr>
          <a:xfrm>
            <a:off x="0" y="1296365"/>
            <a:ext cx="8963406" cy="5341546"/>
          </a:xfrm>
        </p:spPr>
        <p:txBody>
          <a:bodyPr>
            <a:normAutofit fontScale="70000" lnSpcReduction="20000"/>
          </a:bodyPr>
          <a:lstStyle/>
          <a:p>
            <a:r>
              <a:rPr lang="en-US" altLang="zh-CN" dirty="0"/>
              <a:t>DMA</a:t>
            </a:r>
            <a:r>
              <a:rPr lang="zh-CN" altLang="en-US" dirty="0"/>
              <a:t>数据流</a:t>
            </a:r>
            <a:r>
              <a:rPr lang="en-US" altLang="zh-CN" dirty="0"/>
              <a:t>/</a:t>
            </a:r>
            <a:r>
              <a:rPr lang="zh-CN" altLang="en-US" dirty="0"/>
              <a:t>通道：一个数据流任一时刻仅有一个通道被激活</a:t>
            </a:r>
            <a:endParaRPr lang="en-US" altLang="zh-CN" dirty="0"/>
          </a:p>
          <a:p>
            <a:r>
              <a:rPr lang="zh-CN" altLang="en-US" dirty="0"/>
              <a:t>数据流的优先级：优先级可软件配置；若相同，使用硬件优先级</a:t>
            </a:r>
            <a:endParaRPr lang="en-US" altLang="zh-CN" dirty="0"/>
          </a:p>
          <a:p>
            <a:r>
              <a:rPr lang="zh-CN" altLang="en-US" dirty="0"/>
              <a:t>源和目的地址：在 </a:t>
            </a:r>
            <a:r>
              <a:rPr lang="en-US" altLang="zh-CN" dirty="0"/>
              <a:t>AHB </a:t>
            </a:r>
            <a:r>
              <a:rPr lang="zh-CN" altLang="en-US" dirty="0"/>
              <a:t>或 </a:t>
            </a:r>
            <a:r>
              <a:rPr lang="en-US" altLang="zh-CN" dirty="0"/>
              <a:t>APB </a:t>
            </a:r>
            <a:r>
              <a:rPr lang="zh-CN" altLang="en-US" dirty="0"/>
              <a:t>存储器范围内并与传输尺寸对齐</a:t>
            </a:r>
            <a:endParaRPr lang="en-US" altLang="zh-CN" dirty="0"/>
          </a:p>
          <a:p>
            <a:r>
              <a:rPr lang="zh-CN" altLang="en-US" dirty="0"/>
              <a:t>传输模式：外设到存储器、存储器到外设、存储器到存储器</a:t>
            </a:r>
            <a:endParaRPr lang="en-US" altLang="zh-CN" dirty="0"/>
          </a:p>
          <a:p>
            <a:r>
              <a:rPr lang="zh-CN" altLang="en-US" dirty="0"/>
              <a:t>传输尺寸：在流控控制器时被定义；地址增加或者非增加</a:t>
            </a:r>
            <a:endParaRPr lang="en-US" altLang="zh-CN" dirty="0"/>
          </a:p>
          <a:p>
            <a:r>
              <a:rPr lang="zh-CN" altLang="en-US" dirty="0"/>
              <a:t>源、目数据宽度：字节、半字或字； </a:t>
            </a:r>
            <a:endParaRPr lang="en-US" altLang="zh-CN" dirty="0"/>
          </a:p>
          <a:p>
            <a:r>
              <a:rPr lang="en-US" altLang="zh-CN" dirty="0"/>
              <a:t>FIFO </a:t>
            </a:r>
            <a:r>
              <a:rPr lang="zh-CN" altLang="en-US" dirty="0"/>
              <a:t>模式：每个数据流有独立四字 </a:t>
            </a:r>
            <a:r>
              <a:rPr lang="en-US" altLang="zh-CN" dirty="0"/>
              <a:t>FIFO</a:t>
            </a:r>
          </a:p>
          <a:p>
            <a:r>
              <a:rPr lang="zh-CN" altLang="en-US" dirty="0"/>
              <a:t>源或者目的猝发（</a:t>
            </a:r>
            <a:r>
              <a:rPr lang="en-US" altLang="zh-CN" dirty="0"/>
              <a:t>burst</a:t>
            </a:r>
            <a:r>
              <a:rPr lang="zh-CN" altLang="en-US" dirty="0"/>
              <a:t>）尺寸： 单次传输、</a:t>
            </a:r>
            <a:r>
              <a:rPr lang="en-US" altLang="zh-CN" dirty="0"/>
              <a:t>4X</a:t>
            </a:r>
            <a:r>
              <a:rPr lang="zh-CN" altLang="en-US" dirty="0"/>
              <a:t>、</a:t>
            </a:r>
            <a:r>
              <a:rPr lang="en-US" altLang="zh-CN" dirty="0"/>
              <a:t>8X</a:t>
            </a:r>
            <a:r>
              <a:rPr lang="zh-CN" altLang="en-US" dirty="0"/>
              <a:t>、</a:t>
            </a:r>
            <a:r>
              <a:rPr lang="en-US" altLang="zh-CN" dirty="0"/>
              <a:t>16X </a:t>
            </a:r>
            <a:r>
              <a:rPr lang="zh-CN" altLang="en-US" dirty="0"/>
              <a:t>数据单位</a:t>
            </a:r>
            <a:endParaRPr lang="en-US" altLang="zh-CN" dirty="0"/>
          </a:p>
          <a:p>
            <a:r>
              <a:rPr lang="zh-CN" altLang="en-US" dirty="0"/>
              <a:t>双缓冲器模式、流控</a:t>
            </a:r>
            <a:endParaRPr lang="en-US" altLang="zh-CN" dirty="0"/>
          </a:p>
        </p:txBody>
      </p:sp>
      <p:sp>
        <p:nvSpPr>
          <p:cNvPr id="4" name="日期占位符 3">
            <a:extLst>
              <a:ext uri="{FF2B5EF4-FFF2-40B4-BE49-F238E27FC236}">
                <a16:creationId xmlns:a16="http://schemas.microsoft.com/office/drawing/2014/main" id="{2315448E-BC09-4508-AD34-01D8DE6EF5E0}"/>
              </a:ext>
            </a:extLst>
          </p:cNvPr>
          <p:cNvSpPr>
            <a:spLocks noGrp="1"/>
          </p:cNvSpPr>
          <p:nvPr>
            <p:ph type="dt" sz="half" idx="10"/>
          </p:nvPr>
        </p:nvSpPr>
        <p:spPr/>
        <p:txBody>
          <a:bodyPr/>
          <a:lstStyle/>
          <a:p>
            <a:fld id="{7B6A5D8A-0C7A-4D2D-B5BB-80B2273719CF}" type="datetime1">
              <a:rPr lang="zh-CN" altLang="en-US" smtClean="0"/>
              <a:pPr/>
              <a:t>2025/6/18</a:t>
            </a:fld>
            <a:endParaRPr lang="zh-CN" altLang="en-US" dirty="0"/>
          </a:p>
        </p:txBody>
      </p:sp>
      <p:sp>
        <p:nvSpPr>
          <p:cNvPr id="6" name="灯片编号占位符 5">
            <a:extLst>
              <a:ext uri="{FF2B5EF4-FFF2-40B4-BE49-F238E27FC236}">
                <a16:creationId xmlns:a16="http://schemas.microsoft.com/office/drawing/2014/main" id="{D1CC5D29-FB50-4E3B-B89F-D3644E5BFB8F}"/>
              </a:ext>
            </a:extLst>
          </p:cNvPr>
          <p:cNvSpPr>
            <a:spLocks noGrp="1"/>
          </p:cNvSpPr>
          <p:nvPr>
            <p:ph type="sldNum" sz="quarter" idx="12"/>
          </p:nvPr>
        </p:nvSpPr>
        <p:spPr/>
        <p:txBody>
          <a:bodyPr/>
          <a:lstStyle/>
          <a:p>
            <a:fld id="{D2BE3B3C-08EA-47AD-A385-10D430A3A58B}" type="slidenum">
              <a:rPr lang="zh-CN" altLang="en-US" smtClean="0"/>
              <a:pPr/>
              <a:t>71</a:t>
            </a:fld>
            <a:endParaRPr lang="zh-CN" altLang="en-US"/>
          </a:p>
        </p:txBody>
      </p:sp>
    </p:spTree>
    <p:extLst>
      <p:ext uri="{BB962C8B-B14F-4D97-AF65-F5344CB8AC3E}">
        <p14:creationId xmlns:p14="http://schemas.microsoft.com/office/powerpoint/2010/main" val="36811351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BBC5D-2678-4EBB-9AB7-EFFC9EFB688E}"/>
              </a:ext>
            </a:extLst>
          </p:cNvPr>
          <p:cNvSpPr>
            <a:spLocks noGrp="1"/>
          </p:cNvSpPr>
          <p:nvPr>
            <p:ph type="title"/>
          </p:nvPr>
        </p:nvSpPr>
        <p:spPr/>
        <p:txBody>
          <a:bodyPr/>
          <a:lstStyle/>
          <a:p>
            <a:r>
              <a:rPr lang="en-US" altLang="zh-CN" dirty="0"/>
              <a:t>FIFO</a:t>
            </a:r>
            <a:r>
              <a:rPr lang="zh-CN" altLang="en-US" dirty="0"/>
              <a:t>的结构</a:t>
            </a:r>
          </a:p>
        </p:txBody>
      </p:sp>
      <p:sp>
        <p:nvSpPr>
          <p:cNvPr id="4" name="日期占位符 3">
            <a:extLst>
              <a:ext uri="{FF2B5EF4-FFF2-40B4-BE49-F238E27FC236}">
                <a16:creationId xmlns:a16="http://schemas.microsoft.com/office/drawing/2014/main" id="{402DF6C0-37E6-4B41-8D82-DE3F60BCABA2}"/>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6266F137-3ECC-4212-A55F-BBB325F2256D}"/>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9B42BE8A-C245-458F-AF9F-0BD1EE91CD74}"/>
              </a:ext>
            </a:extLst>
          </p:cNvPr>
          <p:cNvSpPr>
            <a:spLocks noGrp="1"/>
          </p:cNvSpPr>
          <p:nvPr>
            <p:ph type="sldNum" sz="quarter" idx="12"/>
          </p:nvPr>
        </p:nvSpPr>
        <p:spPr/>
        <p:txBody>
          <a:bodyPr/>
          <a:lstStyle/>
          <a:p>
            <a:fld id="{D2BE3B3C-08EA-47AD-A385-10D430A3A58B}" type="slidenum">
              <a:rPr lang="zh-CN" altLang="en-US" smtClean="0"/>
              <a:t>72</a:t>
            </a:fld>
            <a:endParaRPr lang="zh-CN" altLang="en-US"/>
          </a:p>
        </p:txBody>
      </p:sp>
      <p:pic>
        <p:nvPicPr>
          <p:cNvPr id="7" name="图片 6">
            <a:extLst>
              <a:ext uri="{FF2B5EF4-FFF2-40B4-BE49-F238E27FC236}">
                <a16:creationId xmlns:a16="http://schemas.microsoft.com/office/drawing/2014/main" id="{7066D9D6-2C12-4F8B-8498-8636D19AEB2F}"/>
              </a:ext>
            </a:extLst>
          </p:cNvPr>
          <p:cNvPicPr>
            <a:picLocks noChangeAspect="1"/>
          </p:cNvPicPr>
          <p:nvPr/>
        </p:nvPicPr>
        <p:blipFill>
          <a:blip r:embed="rId2"/>
          <a:stretch>
            <a:fillRect/>
          </a:stretch>
        </p:blipFill>
        <p:spPr>
          <a:xfrm>
            <a:off x="0" y="1148828"/>
            <a:ext cx="9144000" cy="1898168"/>
          </a:xfrm>
          <a:prstGeom prst="rect">
            <a:avLst/>
          </a:prstGeom>
        </p:spPr>
      </p:pic>
      <p:pic>
        <p:nvPicPr>
          <p:cNvPr id="8" name="图片 7">
            <a:extLst>
              <a:ext uri="{FF2B5EF4-FFF2-40B4-BE49-F238E27FC236}">
                <a16:creationId xmlns:a16="http://schemas.microsoft.com/office/drawing/2014/main" id="{E2C1AD31-1159-451D-A73B-EA5AE54A5B29}"/>
              </a:ext>
            </a:extLst>
          </p:cNvPr>
          <p:cNvPicPr>
            <a:picLocks noChangeAspect="1"/>
          </p:cNvPicPr>
          <p:nvPr/>
        </p:nvPicPr>
        <p:blipFill>
          <a:blip r:embed="rId3"/>
          <a:stretch>
            <a:fillRect/>
          </a:stretch>
        </p:blipFill>
        <p:spPr>
          <a:xfrm>
            <a:off x="0" y="3811005"/>
            <a:ext cx="9144000" cy="1777677"/>
          </a:xfrm>
          <a:prstGeom prst="rect">
            <a:avLst/>
          </a:prstGeom>
        </p:spPr>
      </p:pic>
    </p:spTree>
    <p:extLst>
      <p:ext uri="{BB962C8B-B14F-4D97-AF65-F5344CB8AC3E}">
        <p14:creationId xmlns:p14="http://schemas.microsoft.com/office/powerpoint/2010/main" val="1720246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BBC5D-2678-4EBB-9AB7-EFFC9EFB688E}"/>
              </a:ext>
            </a:extLst>
          </p:cNvPr>
          <p:cNvSpPr>
            <a:spLocks noGrp="1"/>
          </p:cNvSpPr>
          <p:nvPr>
            <p:ph type="title"/>
          </p:nvPr>
        </p:nvSpPr>
        <p:spPr/>
        <p:txBody>
          <a:bodyPr/>
          <a:lstStyle/>
          <a:p>
            <a:r>
              <a:rPr lang="en-US" altLang="zh-CN" dirty="0"/>
              <a:t>FIFO</a:t>
            </a:r>
            <a:r>
              <a:rPr lang="zh-CN" altLang="en-US" dirty="0"/>
              <a:t>的结构</a:t>
            </a:r>
          </a:p>
        </p:txBody>
      </p:sp>
      <p:sp>
        <p:nvSpPr>
          <p:cNvPr id="4" name="日期占位符 3">
            <a:extLst>
              <a:ext uri="{FF2B5EF4-FFF2-40B4-BE49-F238E27FC236}">
                <a16:creationId xmlns:a16="http://schemas.microsoft.com/office/drawing/2014/main" id="{402DF6C0-37E6-4B41-8D82-DE3F60BCABA2}"/>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6266F137-3ECC-4212-A55F-BBB325F2256D}"/>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9B42BE8A-C245-458F-AF9F-0BD1EE91CD74}"/>
              </a:ext>
            </a:extLst>
          </p:cNvPr>
          <p:cNvSpPr>
            <a:spLocks noGrp="1"/>
          </p:cNvSpPr>
          <p:nvPr>
            <p:ph type="sldNum" sz="quarter" idx="12"/>
          </p:nvPr>
        </p:nvSpPr>
        <p:spPr/>
        <p:txBody>
          <a:bodyPr/>
          <a:lstStyle/>
          <a:p>
            <a:fld id="{D2BE3B3C-08EA-47AD-A385-10D430A3A58B}" type="slidenum">
              <a:rPr lang="zh-CN" altLang="en-US" smtClean="0"/>
              <a:t>73</a:t>
            </a:fld>
            <a:endParaRPr lang="zh-CN" altLang="en-US"/>
          </a:p>
        </p:txBody>
      </p:sp>
      <p:pic>
        <p:nvPicPr>
          <p:cNvPr id="3" name="图片 2">
            <a:extLst>
              <a:ext uri="{FF2B5EF4-FFF2-40B4-BE49-F238E27FC236}">
                <a16:creationId xmlns:a16="http://schemas.microsoft.com/office/drawing/2014/main" id="{84895A1C-BE7E-432F-A23F-95DDF61151BD}"/>
              </a:ext>
            </a:extLst>
          </p:cNvPr>
          <p:cNvPicPr>
            <a:picLocks noChangeAspect="1"/>
          </p:cNvPicPr>
          <p:nvPr/>
        </p:nvPicPr>
        <p:blipFill>
          <a:blip r:embed="rId2"/>
          <a:stretch>
            <a:fillRect/>
          </a:stretch>
        </p:blipFill>
        <p:spPr>
          <a:xfrm>
            <a:off x="0" y="1403362"/>
            <a:ext cx="9144000" cy="2245625"/>
          </a:xfrm>
          <a:prstGeom prst="rect">
            <a:avLst/>
          </a:prstGeom>
        </p:spPr>
      </p:pic>
      <p:pic>
        <p:nvPicPr>
          <p:cNvPr id="9" name="图片 8">
            <a:extLst>
              <a:ext uri="{FF2B5EF4-FFF2-40B4-BE49-F238E27FC236}">
                <a16:creationId xmlns:a16="http://schemas.microsoft.com/office/drawing/2014/main" id="{687D3BCA-E2A6-4C30-9B01-8406E1B63D7A}"/>
              </a:ext>
            </a:extLst>
          </p:cNvPr>
          <p:cNvPicPr>
            <a:picLocks noChangeAspect="1"/>
          </p:cNvPicPr>
          <p:nvPr/>
        </p:nvPicPr>
        <p:blipFill>
          <a:blip r:embed="rId3"/>
          <a:stretch>
            <a:fillRect/>
          </a:stretch>
        </p:blipFill>
        <p:spPr>
          <a:xfrm>
            <a:off x="0" y="3932833"/>
            <a:ext cx="9144000" cy="2045823"/>
          </a:xfrm>
          <a:prstGeom prst="rect">
            <a:avLst/>
          </a:prstGeom>
        </p:spPr>
      </p:pic>
    </p:spTree>
    <p:extLst>
      <p:ext uri="{BB962C8B-B14F-4D97-AF65-F5344CB8AC3E}">
        <p14:creationId xmlns:p14="http://schemas.microsoft.com/office/powerpoint/2010/main" val="607287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FF2C6-0979-42DA-A693-5F19DB331344}"/>
              </a:ext>
            </a:extLst>
          </p:cNvPr>
          <p:cNvSpPr>
            <a:spLocks noGrp="1"/>
          </p:cNvSpPr>
          <p:nvPr>
            <p:ph type="title"/>
          </p:nvPr>
        </p:nvSpPr>
        <p:spPr>
          <a:xfrm>
            <a:off x="291164" y="282501"/>
            <a:ext cx="8672242" cy="678375"/>
          </a:xfrm>
        </p:spPr>
        <p:txBody>
          <a:bodyPr/>
          <a:lstStyle/>
          <a:p>
            <a:r>
              <a:rPr lang="en-US" altLang="zh-CN" dirty="0"/>
              <a:t>FIFO</a:t>
            </a:r>
            <a:r>
              <a:rPr lang="zh-CN" altLang="en-US" dirty="0"/>
              <a:t>的阈值配置</a:t>
            </a:r>
          </a:p>
        </p:txBody>
      </p:sp>
      <p:sp>
        <p:nvSpPr>
          <p:cNvPr id="4" name="日期占位符 3">
            <a:extLst>
              <a:ext uri="{FF2B5EF4-FFF2-40B4-BE49-F238E27FC236}">
                <a16:creationId xmlns:a16="http://schemas.microsoft.com/office/drawing/2014/main" id="{EC38D23E-715E-45B9-8668-3A5A8AB6E139}"/>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6EDB6BFD-AB81-4714-81F4-60A2674599F1}"/>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39D1F7A9-AA68-464C-AE9B-21615F5F7073}"/>
              </a:ext>
            </a:extLst>
          </p:cNvPr>
          <p:cNvSpPr>
            <a:spLocks noGrp="1"/>
          </p:cNvSpPr>
          <p:nvPr>
            <p:ph type="sldNum" sz="quarter" idx="12"/>
          </p:nvPr>
        </p:nvSpPr>
        <p:spPr/>
        <p:txBody>
          <a:bodyPr/>
          <a:lstStyle/>
          <a:p>
            <a:fld id="{D2BE3B3C-08EA-47AD-A385-10D430A3A58B}" type="slidenum">
              <a:rPr lang="zh-CN" altLang="en-US" smtClean="0"/>
              <a:t>74</a:t>
            </a:fld>
            <a:endParaRPr lang="zh-CN" altLang="en-US"/>
          </a:p>
        </p:txBody>
      </p:sp>
      <p:pic>
        <p:nvPicPr>
          <p:cNvPr id="7" name="图片 6">
            <a:extLst>
              <a:ext uri="{FF2B5EF4-FFF2-40B4-BE49-F238E27FC236}">
                <a16:creationId xmlns:a16="http://schemas.microsoft.com/office/drawing/2014/main" id="{ADC9DF27-D6EE-44C9-AFFB-4BF3EACB9057}"/>
              </a:ext>
            </a:extLst>
          </p:cNvPr>
          <p:cNvPicPr>
            <a:picLocks noChangeAspect="1"/>
          </p:cNvPicPr>
          <p:nvPr/>
        </p:nvPicPr>
        <p:blipFill>
          <a:blip r:embed="rId2"/>
          <a:stretch>
            <a:fillRect/>
          </a:stretch>
        </p:blipFill>
        <p:spPr>
          <a:xfrm>
            <a:off x="0" y="1208593"/>
            <a:ext cx="9144000" cy="5181600"/>
          </a:xfrm>
          <a:prstGeom prst="rect">
            <a:avLst/>
          </a:prstGeom>
        </p:spPr>
      </p:pic>
    </p:spTree>
    <p:extLst>
      <p:ext uri="{BB962C8B-B14F-4D97-AF65-F5344CB8AC3E}">
        <p14:creationId xmlns:p14="http://schemas.microsoft.com/office/powerpoint/2010/main" val="6887309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56AA7-F413-45CA-9179-217E55287709}"/>
              </a:ext>
            </a:extLst>
          </p:cNvPr>
          <p:cNvSpPr>
            <a:spLocks noGrp="1"/>
          </p:cNvSpPr>
          <p:nvPr>
            <p:ph type="title"/>
          </p:nvPr>
        </p:nvSpPr>
        <p:spPr/>
        <p:txBody>
          <a:bodyPr/>
          <a:lstStyle/>
          <a:p>
            <a:r>
              <a:rPr lang="zh-CN" altLang="en-US" dirty="0"/>
              <a:t>节拍与数据传输</a:t>
            </a:r>
          </a:p>
        </p:txBody>
      </p:sp>
      <p:sp>
        <p:nvSpPr>
          <p:cNvPr id="3" name="内容占位符 2">
            <a:extLst>
              <a:ext uri="{FF2B5EF4-FFF2-40B4-BE49-F238E27FC236}">
                <a16:creationId xmlns:a16="http://schemas.microsoft.com/office/drawing/2014/main" id="{6A0504D8-64F0-4CD2-9BF1-F421D9D18CF6}"/>
              </a:ext>
            </a:extLst>
          </p:cNvPr>
          <p:cNvSpPr>
            <a:spLocks noGrp="1"/>
          </p:cNvSpPr>
          <p:nvPr>
            <p:ph idx="1"/>
          </p:nvPr>
        </p:nvSpPr>
        <p:spPr>
          <a:xfrm>
            <a:off x="291164" y="1215343"/>
            <a:ext cx="8672242" cy="4956858"/>
          </a:xfrm>
        </p:spPr>
        <p:txBody>
          <a:bodyPr>
            <a:normAutofit fontScale="77500" lnSpcReduction="20000"/>
          </a:bodyPr>
          <a:lstStyle/>
          <a:p>
            <a:r>
              <a:rPr lang="zh-CN" altLang="en-US" dirty="0"/>
              <a:t>节拍：</a:t>
            </a:r>
            <a:r>
              <a:rPr lang="en-US" altLang="zh-CN" dirty="0"/>
              <a:t>DMA</a:t>
            </a:r>
            <a:r>
              <a:rPr lang="zh-CN" altLang="en-US" dirty="0"/>
              <a:t>请求产生一次就是一个节拍</a:t>
            </a:r>
            <a:endParaRPr lang="en-US" altLang="zh-CN" dirty="0"/>
          </a:p>
          <a:p>
            <a:r>
              <a:rPr lang="zh-CN" altLang="en-US" dirty="0"/>
              <a:t>数据的大小：</a:t>
            </a:r>
            <a:r>
              <a:rPr lang="en-US" altLang="zh-CN" dirty="0"/>
              <a:t>1</a:t>
            </a:r>
            <a:r>
              <a:rPr lang="zh-CN" altLang="en-US" dirty="0"/>
              <a:t>个字节、半字、字</a:t>
            </a:r>
            <a:endParaRPr lang="en-US" altLang="zh-CN" dirty="0"/>
          </a:p>
          <a:p>
            <a:r>
              <a:rPr lang="zh-CN" altLang="en-US" dirty="0"/>
              <a:t>传输的数据量，即</a:t>
            </a:r>
            <a:r>
              <a:rPr lang="en-US" altLang="zh-CN" dirty="0"/>
              <a:t>DMA</a:t>
            </a:r>
            <a:r>
              <a:rPr lang="zh-CN" altLang="en-US" dirty="0"/>
              <a:t>数据缓冲区大小，最大值为</a:t>
            </a:r>
            <a:r>
              <a:rPr lang="en-US" altLang="zh-CN" dirty="0"/>
              <a:t>65535</a:t>
            </a:r>
          </a:p>
          <a:p>
            <a:r>
              <a:rPr lang="zh-CN" altLang="en-US" dirty="0"/>
              <a:t>例：数据流传输，单次传输，传输大小为半字，</a:t>
            </a:r>
            <a:r>
              <a:rPr lang="en-US" altLang="zh-CN" dirty="0"/>
              <a:t>DMA</a:t>
            </a:r>
            <a:r>
              <a:rPr lang="zh-CN" altLang="en-US" dirty="0"/>
              <a:t>请求产生一次（一个节拍）数据传输，总共传输数据 </a:t>
            </a:r>
            <a:r>
              <a:rPr lang="en-US" altLang="zh-CN" dirty="0"/>
              <a:t>16 / 8* 65535 = 131070Byte</a:t>
            </a:r>
            <a:r>
              <a:rPr lang="zh-CN" altLang="en-US" dirty="0"/>
              <a:t>， 传输约为</a:t>
            </a:r>
            <a:r>
              <a:rPr lang="en-US" altLang="zh-CN" dirty="0"/>
              <a:t>128KByte</a:t>
            </a:r>
          </a:p>
          <a:p>
            <a:r>
              <a:rPr lang="zh-CN" altLang="en-US" dirty="0"/>
              <a:t>例：单次传输，传输大小为半字，突发</a:t>
            </a:r>
            <a:r>
              <a:rPr lang="en-US" altLang="zh-CN" dirty="0"/>
              <a:t>4</a:t>
            </a:r>
            <a:r>
              <a:rPr lang="zh-CN" altLang="en-US" dirty="0"/>
              <a:t>个节拍，</a:t>
            </a:r>
            <a:r>
              <a:rPr lang="en-US" altLang="zh-CN" dirty="0"/>
              <a:t>4*128kb</a:t>
            </a:r>
          </a:p>
          <a:p>
            <a:r>
              <a:rPr lang="zh-CN" altLang="en-US" dirty="0"/>
              <a:t>例：单次传输，传输大小为半字，突发</a:t>
            </a:r>
            <a:r>
              <a:rPr lang="en-US" altLang="zh-CN" dirty="0"/>
              <a:t>8</a:t>
            </a:r>
            <a:r>
              <a:rPr lang="zh-CN" altLang="en-US" dirty="0"/>
              <a:t>个节拍，</a:t>
            </a:r>
            <a:r>
              <a:rPr lang="en-US" altLang="zh-CN" dirty="0"/>
              <a:t>8*128kb</a:t>
            </a:r>
          </a:p>
          <a:p>
            <a:r>
              <a:rPr lang="zh-CN" altLang="en-US" dirty="0"/>
              <a:t>例：单次传输，传输大小为半字，突发</a:t>
            </a:r>
            <a:r>
              <a:rPr lang="en-US" altLang="zh-CN" dirty="0"/>
              <a:t>16</a:t>
            </a:r>
            <a:r>
              <a:rPr lang="zh-CN" altLang="en-US" dirty="0"/>
              <a:t>个节拍，</a:t>
            </a:r>
            <a:r>
              <a:rPr lang="en-US" altLang="zh-CN" dirty="0"/>
              <a:t>16*128kb</a:t>
            </a:r>
          </a:p>
        </p:txBody>
      </p:sp>
      <p:sp>
        <p:nvSpPr>
          <p:cNvPr id="4" name="日期占位符 3">
            <a:extLst>
              <a:ext uri="{FF2B5EF4-FFF2-40B4-BE49-F238E27FC236}">
                <a16:creationId xmlns:a16="http://schemas.microsoft.com/office/drawing/2014/main" id="{FF2F9C19-E79D-4B48-B803-EC1D913135A3}"/>
              </a:ext>
            </a:extLst>
          </p:cNvPr>
          <p:cNvSpPr>
            <a:spLocks noGrp="1"/>
          </p:cNvSpPr>
          <p:nvPr>
            <p:ph type="dt" sz="half" idx="10"/>
          </p:nvPr>
        </p:nvSpPr>
        <p:spPr/>
        <p:txBody>
          <a:bodyPr/>
          <a:lstStyle/>
          <a:p>
            <a:fld id="{B1B05595-7A77-477E-842F-AED2F317C02F}" type="datetime1">
              <a:rPr lang="zh-CN" altLang="en-US" smtClean="0"/>
              <a:t>2025/6/18</a:t>
            </a:fld>
            <a:endParaRPr lang="zh-CN" altLang="en-US"/>
          </a:p>
        </p:txBody>
      </p:sp>
      <p:sp>
        <p:nvSpPr>
          <p:cNvPr id="5" name="页脚占位符 4">
            <a:extLst>
              <a:ext uri="{FF2B5EF4-FFF2-40B4-BE49-F238E27FC236}">
                <a16:creationId xmlns:a16="http://schemas.microsoft.com/office/drawing/2014/main" id="{FE99A205-715F-44ED-9E46-F23BECD9D745}"/>
              </a:ext>
            </a:extLst>
          </p:cNvPr>
          <p:cNvSpPr>
            <a:spLocks noGrp="1"/>
          </p:cNvSpPr>
          <p:nvPr>
            <p:ph type="ftr" sz="quarter" idx="11"/>
          </p:nvPr>
        </p:nvSpPr>
        <p:spPr/>
        <p:txBody>
          <a:bodyPr/>
          <a:lstStyle/>
          <a:p>
            <a:r>
              <a:rPr lang="zh-CN" altLang="en-US" dirty="0"/>
              <a:t>第一章 嵌入式系统概论</a:t>
            </a:r>
          </a:p>
        </p:txBody>
      </p:sp>
      <p:sp>
        <p:nvSpPr>
          <p:cNvPr id="6" name="灯片编号占位符 5">
            <a:extLst>
              <a:ext uri="{FF2B5EF4-FFF2-40B4-BE49-F238E27FC236}">
                <a16:creationId xmlns:a16="http://schemas.microsoft.com/office/drawing/2014/main" id="{75D0B739-0A90-4319-8D18-23B9014249F8}"/>
              </a:ext>
            </a:extLst>
          </p:cNvPr>
          <p:cNvSpPr>
            <a:spLocks noGrp="1"/>
          </p:cNvSpPr>
          <p:nvPr>
            <p:ph type="sldNum" sz="quarter" idx="12"/>
          </p:nvPr>
        </p:nvSpPr>
        <p:spPr/>
        <p:txBody>
          <a:bodyPr/>
          <a:lstStyle/>
          <a:p>
            <a:fld id="{D2BE3B3C-08EA-47AD-A385-10D430A3A58B}" type="slidenum">
              <a:rPr lang="zh-CN" altLang="en-US" smtClean="0"/>
              <a:t>75</a:t>
            </a:fld>
            <a:endParaRPr lang="zh-CN" altLang="en-US"/>
          </a:p>
        </p:txBody>
      </p:sp>
    </p:spTree>
    <p:extLst>
      <p:ext uri="{BB962C8B-B14F-4D97-AF65-F5344CB8AC3E}">
        <p14:creationId xmlns:p14="http://schemas.microsoft.com/office/powerpoint/2010/main" val="3805614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的设置</a:t>
            </a:r>
          </a:p>
        </p:txBody>
      </p:sp>
      <p:sp>
        <p:nvSpPr>
          <p:cNvPr id="4" name="日期占位符 3">
            <a:extLst>
              <a:ext uri="{FF2B5EF4-FFF2-40B4-BE49-F238E27FC236}">
                <a16:creationId xmlns:a16="http://schemas.microsoft.com/office/drawing/2014/main" id="{5D74CC6A-DBA2-4C54-859C-EB8B5CC9E1AD}"/>
              </a:ext>
            </a:extLst>
          </p:cNvPr>
          <p:cNvSpPr>
            <a:spLocks noGrp="1"/>
          </p:cNvSpPr>
          <p:nvPr>
            <p:ph type="dt" sz="half" idx="10"/>
          </p:nvPr>
        </p:nvSpPr>
        <p:spPr/>
        <p:txBody>
          <a:bodyPr/>
          <a:lstStyle/>
          <a:p>
            <a:fld id="{5267699E-4D34-45C6-8EFC-8E72AC11BEC4}" type="datetime1">
              <a:rPr lang="zh-CN" altLang="en-US" smtClean="0"/>
              <a:t>2025/6/18</a:t>
            </a:fld>
            <a:endParaRPr lang="zh-CN" altLang="en-US"/>
          </a:p>
        </p:txBody>
      </p:sp>
      <p:sp>
        <p:nvSpPr>
          <p:cNvPr id="5" name="页脚占位符 4">
            <a:extLst>
              <a:ext uri="{FF2B5EF4-FFF2-40B4-BE49-F238E27FC236}">
                <a16:creationId xmlns:a16="http://schemas.microsoft.com/office/drawing/2014/main" id="{ABF707D9-F709-4D52-B6AA-F4E10A30A4A0}"/>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F36C9106-503A-462B-A906-1E43DB14B81E}"/>
              </a:ext>
            </a:extLst>
          </p:cNvPr>
          <p:cNvSpPr>
            <a:spLocks noGrp="1"/>
          </p:cNvSpPr>
          <p:nvPr>
            <p:ph type="sldNum" sz="quarter" idx="12"/>
          </p:nvPr>
        </p:nvSpPr>
        <p:spPr/>
        <p:txBody>
          <a:bodyPr/>
          <a:lstStyle/>
          <a:p>
            <a:fld id="{D2BE3B3C-08EA-47AD-A385-10D430A3A58B}" type="slidenum">
              <a:rPr lang="zh-CN" altLang="en-US" smtClean="0"/>
              <a:t>76</a:t>
            </a:fld>
            <a:endParaRPr lang="zh-CN" altLang="en-US"/>
          </a:p>
        </p:txBody>
      </p:sp>
      <p:pic>
        <p:nvPicPr>
          <p:cNvPr id="14" name="图片 13">
            <a:extLst>
              <a:ext uri="{FF2B5EF4-FFF2-40B4-BE49-F238E27FC236}">
                <a16:creationId xmlns:a16="http://schemas.microsoft.com/office/drawing/2014/main" id="{67059F46-F428-4136-9AD6-048E01546F3A}"/>
              </a:ext>
            </a:extLst>
          </p:cNvPr>
          <p:cNvPicPr>
            <a:picLocks noChangeAspect="1"/>
          </p:cNvPicPr>
          <p:nvPr/>
        </p:nvPicPr>
        <p:blipFill>
          <a:blip r:embed="rId2"/>
          <a:stretch>
            <a:fillRect/>
          </a:stretch>
        </p:blipFill>
        <p:spPr>
          <a:xfrm>
            <a:off x="0" y="1554902"/>
            <a:ext cx="9144000" cy="4472016"/>
          </a:xfrm>
          <a:prstGeom prst="rect">
            <a:avLst/>
          </a:prstGeom>
        </p:spPr>
      </p:pic>
    </p:spTree>
    <p:extLst>
      <p:ext uri="{BB962C8B-B14F-4D97-AF65-F5344CB8AC3E}">
        <p14:creationId xmlns:p14="http://schemas.microsoft.com/office/powerpoint/2010/main" val="12256263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传输：外设到存储器传输模式</a:t>
            </a:r>
            <a:endParaRPr lang="zh-CN" altLang="en-US" dirty="0"/>
          </a:p>
        </p:txBody>
      </p:sp>
      <p:sp>
        <p:nvSpPr>
          <p:cNvPr id="13" name="内容占位符 12">
            <a:extLst>
              <a:ext uri="{FF2B5EF4-FFF2-40B4-BE49-F238E27FC236}">
                <a16:creationId xmlns:a16="http://schemas.microsoft.com/office/drawing/2014/main" id="{23B8AD90-F38E-4FA5-81F3-C0EA44DCA932}"/>
              </a:ext>
            </a:extLst>
          </p:cNvPr>
          <p:cNvSpPr>
            <a:spLocks noGrp="1"/>
          </p:cNvSpPr>
          <p:nvPr>
            <p:ph idx="1"/>
          </p:nvPr>
        </p:nvSpPr>
        <p:spPr>
          <a:xfrm>
            <a:off x="291164" y="5025562"/>
            <a:ext cx="8672242" cy="1612348"/>
          </a:xfrm>
        </p:spPr>
        <p:txBody>
          <a:bodyPr>
            <a:normAutofit fontScale="70000" lnSpcReduction="20000"/>
          </a:bodyPr>
          <a:lstStyle/>
          <a:p>
            <a:r>
              <a:rPr lang="zh-CN" altLang="en-US" sz="3300" dirty="0"/>
              <a:t>使能</a:t>
            </a:r>
            <a:r>
              <a:rPr lang="zh-CN" altLang="en-US" dirty="0"/>
              <a:t>这种模式时，每次产生外设请求，数据流都会启动数据源到 </a:t>
            </a:r>
            <a:r>
              <a:rPr lang="en-US" altLang="zh-CN" dirty="0"/>
              <a:t>FIFO </a:t>
            </a:r>
            <a:r>
              <a:rPr lang="zh-CN" altLang="en-US" dirty="0"/>
              <a:t>的传输。 </a:t>
            </a:r>
          </a:p>
          <a:p>
            <a:r>
              <a:rPr lang="zh-CN" altLang="en-US" dirty="0"/>
              <a:t>达到 </a:t>
            </a:r>
            <a:r>
              <a:rPr lang="en-US" altLang="zh-CN" dirty="0"/>
              <a:t>FIFO </a:t>
            </a:r>
            <a:r>
              <a:rPr lang="zh-CN" altLang="en-US" dirty="0"/>
              <a:t>的阈值级别时，</a:t>
            </a:r>
            <a:r>
              <a:rPr lang="en-US" altLang="zh-CN" dirty="0"/>
              <a:t>FIFO </a:t>
            </a:r>
            <a:r>
              <a:rPr lang="zh-CN" altLang="en-US" dirty="0"/>
              <a:t>的内容移出并存储到存储器中</a:t>
            </a:r>
          </a:p>
        </p:txBody>
      </p:sp>
      <p:sp>
        <p:nvSpPr>
          <p:cNvPr id="5" name="日期占位符 4">
            <a:extLst>
              <a:ext uri="{FF2B5EF4-FFF2-40B4-BE49-F238E27FC236}">
                <a16:creationId xmlns:a16="http://schemas.microsoft.com/office/drawing/2014/main" id="{1BD5403C-A1E8-426B-B849-BDF4C1B30968}"/>
              </a:ext>
            </a:extLst>
          </p:cNvPr>
          <p:cNvSpPr>
            <a:spLocks noGrp="1"/>
          </p:cNvSpPr>
          <p:nvPr>
            <p:ph type="dt" sz="half" idx="10"/>
          </p:nvPr>
        </p:nvSpPr>
        <p:spPr/>
        <p:txBody>
          <a:bodyPr/>
          <a:lstStyle/>
          <a:p>
            <a:fld id="{8E24177A-6A1E-4EEE-94EA-C3E81AD8A5B0}" type="datetime1">
              <a:rPr lang="zh-CN" altLang="en-US" smtClean="0"/>
              <a:pPr/>
              <a:t>2025/6/18</a:t>
            </a:fld>
            <a:endParaRPr lang="zh-CN" altLang="en-US" dirty="0"/>
          </a:p>
        </p:txBody>
      </p:sp>
      <p:sp>
        <p:nvSpPr>
          <p:cNvPr id="7" name="灯片编号占位符 6">
            <a:extLst>
              <a:ext uri="{FF2B5EF4-FFF2-40B4-BE49-F238E27FC236}">
                <a16:creationId xmlns:a16="http://schemas.microsoft.com/office/drawing/2014/main" id="{91A5DDCD-431A-444F-A1E5-2DB4CE064F38}"/>
              </a:ext>
            </a:extLst>
          </p:cNvPr>
          <p:cNvSpPr>
            <a:spLocks noGrp="1"/>
          </p:cNvSpPr>
          <p:nvPr>
            <p:ph type="sldNum" sz="quarter" idx="12"/>
          </p:nvPr>
        </p:nvSpPr>
        <p:spPr/>
        <p:txBody>
          <a:bodyPr/>
          <a:lstStyle/>
          <a:p>
            <a:fld id="{D2BE3B3C-08EA-47AD-A385-10D430A3A58B}" type="slidenum">
              <a:rPr lang="zh-CN" altLang="en-US" smtClean="0"/>
              <a:pPr/>
              <a:t>77</a:t>
            </a:fld>
            <a:endParaRPr lang="zh-CN" altLang="en-US"/>
          </a:p>
        </p:txBody>
      </p:sp>
      <p:pic>
        <p:nvPicPr>
          <p:cNvPr id="8" name="图片 7">
            <a:extLst>
              <a:ext uri="{FF2B5EF4-FFF2-40B4-BE49-F238E27FC236}">
                <a16:creationId xmlns:a16="http://schemas.microsoft.com/office/drawing/2014/main" id="{2A160FCB-F473-446F-940B-DEB480595634}"/>
              </a:ext>
            </a:extLst>
          </p:cNvPr>
          <p:cNvPicPr>
            <a:picLocks noChangeAspect="1"/>
          </p:cNvPicPr>
          <p:nvPr/>
        </p:nvPicPr>
        <p:blipFill>
          <a:blip r:embed="rId2"/>
          <a:stretch>
            <a:fillRect/>
          </a:stretch>
        </p:blipFill>
        <p:spPr>
          <a:xfrm>
            <a:off x="986742" y="1063363"/>
            <a:ext cx="6478929" cy="3962199"/>
          </a:xfrm>
          <a:prstGeom prst="rect">
            <a:avLst/>
          </a:prstGeom>
        </p:spPr>
      </p:pic>
    </p:spTree>
    <p:extLst>
      <p:ext uri="{BB962C8B-B14F-4D97-AF65-F5344CB8AC3E}">
        <p14:creationId xmlns:p14="http://schemas.microsoft.com/office/powerpoint/2010/main" val="3788740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传输：存储器到外设传输模式</a:t>
            </a:r>
          </a:p>
        </p:txBody>
      </p:sp>
      <p:sp>
        <p:nvSpPr>
          <p:cNvPr id="13" name="内容占位符 12">
            <a:extLst>
              <a:ext uri="{FF2B5EF4-FFF2-40B4-BE49-F238E27FC236}">
                <a16:creationId xmlns:a16="http://schemas.microsoft.com/office/drawing/2014/main" id="{23B8AD90-F38E-4FA5-81F3-C0EA44DCA932}"/>
              </a:ext>
            </a:extLst>
          </p:cNvPr>
          <p:cNvSpPr>
            <a:spLocks noGrp="1"/>
          </p:cNvSpPr>
          <p:nvPr>
            <p:ph idx="1"/>
          </p:nvPr>
        </p:nvSpPr>
        <p:spPr>
          <a:xfrm>
            <a:off x="291164" y="5025562"/>
            <a:ext cx="8672242" cy="1612348"/>
          </a:xfrm>
        </p:spPr>
        <p:txBody>
          <a:bodyPr>
            <a:normAutofit fontScale="85000" lnSpcReduction="10000"/>
          </a:bodyPr>
          <a:lstStyle/>
          <a:p>
            <a:r>
              <a:rPr lang="zh-CN" altLang="en-US" dirty="0"/>
              <a:t>使能这种模式时，数据流会立即启动传输，从存储器填充 </a:t>
            </a:r>
            <a:r>
              <a:rPr lang="en-US" altLang="zh-CN" dirty="0"/>
              <a:t>FIFO</a:t>
            </a:r>
            <a:r>
              <a:rPr lang="zh-CN" altLang="en-US" dirty="0"/>
              <a:t> </a:t>
            </a:r>
            <a:endParaRPr lang="en-US" altLang="zh-CN" dirty="0"/>
          </a:p>
          <a:p>
            <a:r>
              <a:rPr lang="zh-CN" altLang="en-US" dirty="0"/>
              <a:t>发生外设请求时，</a:t>
            </a:r>
            <a:r>
              <a:rPr lang="en-US" altLang="zh-CN" dirty="0"/>
              <a:t>FIFO </a:t>
            </a:r>
            <a:r>
              <a:rPr lang="zh-CN" altLang="en-US" dirty="0"/>
              <a:t>的内容移出并存储到外设</a:t>
            </a:r>
          </a:p>
        </p:txBody>
      </p:sp>
      <p:sp>
        <p:nvSpPr>
          <p:cNvPr id="5" name="日期占位符 4">
            <a:extLst>
              <a:ext uri="{FF2B5EF4-FFF2-40B4-BE49-F238E27FC236}">
                <a16:creationId xmlns:a16="http://schemas.microsoft.com/office/drawing/2014/main" id="{1BD5403C-A1E8-426B-B849-BDF4C1B30968}"/>
              </a:ext>
            </a:extLst>
          </p:cNvPr>
          <p:cNvSpPr>
            <a:spLocks noGrp="1"/>
          </p:cNvSpPr>
          <p:nvPr>
            <p:ph type="dt" sz="half" idx="10"/>
          </p:nvPr>
        </p:nvSpPr>
        <p:spPr/>
        <p:txBody>
          <a:bodyPr/>
          <a:lstStyle/>
          <a:p>
            <a:fld id="{8E24177A-6A1E-4EEE-94EA-C3E81AD8A5B0}" type="datetime1">
              <a:rPr lang="zh-CN" altLang="en-US" smtClean="0"/>
              <a:pPr/>
              <a:t>2025/6/18</a:t>
            </a:fld>
            <a:endParaRPr lang="zh-CN" altLang="en-US" dirty="0"/>
          </a:p>
        </p:txBody>
      </p:sp>
      <p:sp>
        <p:nvSpPr>
          <p:cNvPr id="7" name="灯片编号占位符 6">
            <a:extLst>
              <a:ext uri="{FF2B5EF4-FFF2-40B4-BE49-F238E27FC236}">
                <a16:creationId xmlns:a16="http://schemas.microsoft.com/office/drawing/2014/main" id="{91A5DDCD-431A-444F-A1E5-2DB4CE064F38}"/>
              </a:ext>
            </a:extLst>
          </p:cNvPr>
          <p:cNvSpPr>
            <a:spLocks noGrp="1"/>
          </p:cNvSpPr>
          <p:nvPr>
            <p:ph type="sldNum" sz="quarter" idx="12"/>
          </p:nvPr>
        </p:nvSpPr>
        <p:spPr/>
        <p:txBody>
          <a:bodyPr/>
          <a:lstStyle/>
          <a:p>
            <a:fld id="{D2BE3B3C-08EA-47AD-A385-10D430A3A58B}" type="slidenum">
              <a:rPr lang="zh-CN" altLang="en-US" smtClean="0"/>
              <a:pPr/>
              <a:t>78</a:t>
            </a:fld>
            <a:endParaRPr lang="zh-CN" altLang="en-US"/>
          </a:p>
        </p:txBody>
      </p:sp>
      <p:pic>
        <p:nvPicPr>
          <p:cNvPr id="3" name="图片 2">
            <a:extLst>
              <a:ext uri="{FF2B5EF4-FFF2-40B4-BE49-F238E27FC236}">
                <a16:creationId xmlns:a16="http://schemas.microsoft.com/office/drawing/2014/main" id="{BF93F7F4-0109-4141-8D1D-A951C0590ECA}"/>
              </a:ext>
            </a:extLst>
          </p:cNvPr>
          <p:cNvPicPr>
            <a:picLocks noChangeAspect="1"/>
          </p:cNvPicPr>
          <p:nvPr/>
        </p:nvPicPr>
        <p:blipFill>
          <a:blip r:embed="rId2"/>
          <a:stretch>
            <a:fillRect/>
          </a:stretch>
        </p:blipFill>
        <p:spPr>
          <a:xfrm>
            <a:off x="852126" y="1090070"/>
            <a:ext cx="6220006" cy="3784849"/>
          </a:xfrm>
          <a:prstGeom prst="rect">
            <a:avLst/>
          </a:prstGeom>
        </p:spPr>
      </p:pic>
    </p:spTree>
    <p:extLst>
      <p:ext uri="{BB962C8B-B14F-4D97-AF65-F5344CB8AC3E}">
        <p14:creationId xmlns:p14="http://schemas.microsoft.com/office/powerpoint/2010/main" val="14590406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传输：存储器到存储器传输模式</a:t>
            </a:r>
          </a:p>
        </p:txBody>
      </p:sp>
      <p:sp>
        <p:nvSpPr>
          <p:cNvPr id="13" name="内容占位符 12">
            <a:extLst>
              <a:ext uri="{FF2B5EF4-FFF2-40B4-BE49-F238E27FC236}">
                <a16:creationId xmlns:a16="http://schemas.microsoft.com/office/drawing/2014/main" id="{23B8AD90-F38E-4FA5-81F3-C0EA44DCA932}"/>
              </a:ext>
            </a:extLst>
          </p:cNvPr>
          <p:cNvSpPr>
            <a:spLocks noGrp="1"/>
          </p:cNvSpPr>
          <p:nvPr>
            <p:ph idx="1"/>
          </p:nvPr>
        </p:nvSpPr>
        <p:spPr>
          <a:xfrm>
            <a:off x="291164" y="5025562"/>
            <a:ext cx="8672242" cy="1612348"/>
          </a:xfrm>
        </p:spPr>
        <p:txBody>
          <a:bodyPr>
            <a:normAutofit fontScale="70000" lnSpcReduction="20000"/>
          </a:bodyPr>
          <a:lstStyle/>
          <a:p>
            <a:r>
              <a:rPr lang="en-US" altLang="zh-CN" dirty="0"/>
              <a:t>DMA </a:t>
            </a:r>
            <a:r>
              <a:rPr lang="zh-CN" altLang="en-US" dirty="0"/>
              <a:t>通道在没有外设请求触发的情况下实现存储器到存储器模式。</a:t>
            </a:r>
            <a:endParaRPr lang="en-US" altLang="zh-CN" dirty="0"/>
          </a:p>
          <a:p>
            <a:r>
              <a:rPr lang="zh-CN" altLang="en-US" dirty="0"/>
              <a:t>通过将使能位 </a:t>
            </a:r>
            <a:r>
              <a:rPr lang="en-US" altLang="zh-CN" dirty="0"/>
              <a:t>(EN) </a:t>
            </a:r>
            <a:r>
              <a:rPr lang="zh-CN" altLang="en-US" dirty="0"/>
              <a:t>置 </a:t>
            </a:r>
            <a:r>
              <a:rPr lang="en-US" altLang="zh-CN" dirty="0"/>
              <a:t>1 </a:t>
            </a:r>
            <a:r>
              <a:rPr lang="zh-CN" altLang="en-US" dirty="0"/>
              <a:t>来使能数据流，数据流填充</a:t>
            </a:r>
            <a:r>
              <a:rPr lang="en-US" altLang="zh-CN" dirty="0"/>
              <a:t>FIFO</a:t>
            </a:r>
            <a:r>
              <a:rPr lang="zh-CN" altLang="en-US" dirty="0"/>
              <a:t>，达到阈值后，</a:t>
            </a:r>
            <a:r>
              <a:rPr lang="en-US" altLang="zh-CN" dirty="0"/>
              <a:t>FIFO </a:t>
            </a:r>
            <a:r>
              <a:rPr lang="zh-CN" altLang="en-US" dirty="0"/>
              <a:t>的内容会移出，并存储到目标中</a:t>
            </a:r>
          </a:p>
        </p:txBody>
      </p:sp>
      <p:sp>
        <p:nvSpPr>
          <p:cNvPr id="5" name="日期占位符 4">
            <a:extLst>
              <a:ext uri="{FF2B5EF4-FFF2-40B4-BE49-F238E27FC236}">
                <a16:creationId xmlns:a16="http://schemas.microsoft.com/office/drawing/2014/main" id="{1BD5403C-A1E8-426B-B849-BDF4C1B30968}"/>
              </a:ext>
            </a:extLst>
          </p:cNvPr>
          <p:cNvSpPr>
            <a:spLocks noGrp="1"/>
          </p:cNvSpPr>
          <p:nvPr>
            <p:ph type="dt" sz="half" idx="10"/>
          </p:nvPr>
        </p:nvSpPr>
        <p:spPr/>
        <p:txBody>
          <a:bodyPr/>
          <a:lstStyle/>
          <a:p>
            <a:fld id="{8E24177A-6A1E-4EEE-94EA-C3E81AD8A5B0}" type="datetime1">
              <a:rPr lang="zh-CN" altLang="en-US" smtClean="0"/>
              <a:pPr/>
              <a:t>2025/6/18</a:t>
            </a:fld>
            <a:endParaRPr lang="zh-CN" altLang="en-US" dirty="0"/>
          </a:p>
        </p:txBody>
      </p:sp>
      <p:sp>
        <p:nvSpPr>
          <p:cNvPr id="7" name="灯片编号占位符 6">
            <a:extLst>
              <a:ext uri="{FF2B5EF4-FFF2-40B4-BE49-F238E27FC236}">
                <a16:creationId xmlns:a16="http://schemas.microsoft.com/office/drawing/2014/main" id="{91A5DDCD-431A-444F-A1E5-2DB4CE064F38}"/>
              </a:ext>
            </a:extLst>
          </p:cNvPr>
          <p:cNvSpPr>
            <a:spLocks noGrp="1"/>
          </p:cNvSpPr>
          <p:nvPr>
            <p:ph type="sldNum" sz="quarter" idx="12"/>
          </p:nvPr>
        </p:nvSpPr>
        <p:spPr/>
        <p:txBody>
          <a:bodyPr/>
          <a:lstStyle/>
          <a:p>
            <a:fld id="{D2BE3B3C-08EA-47AD-A385-10D430A3A58B}" type="slidenum">
              <a:rPr lang="zh-CN" altLang="en-US" smtClean="0"/>
              <a:pPr/>
              <a:t>79</a:t>
            </a:fld>
            <a:endParaRPr lang="zh-CN" altLang="en-US"/>
          </a:p>
        </p:txBody>
      </p:sp>
      <p:pic>
        <p:nvPicPr>
          <p:cNvPr id="4" name="图片 3">
            <a:extLst>
              <a:ext uri="{FF2B5EF4-FFF2-40B4-BE49-F238E27FC236}">
                <a16:creationId xmlns:a16="http://schemas.microsoft.com/office/drawing/2014/main" id="{FFBEF8D9-CDFC-4B7D-97FA-F1428C606AB2}"/>
              </a:ext>
            </a:extLst>
          </p:cNvPr>
          <p:cNvPicPr>
            <a:picLocks noChangeAspect="1"/>
          </p:cNvPicPr>
          <p:nvPr/>
        </p:nvPicPr>
        <p:blipFill>
          <a:blip r:embed="rId2"/>
          <a:stretch>
            <a:fillRect/>
          </a:stretch>
        </p:blipFill>
        <p:spPr>
          <a:xfrm>
            <a:off x="1424861" y="1119248"/>
            <a:ext cx="6294277" cy="3695587"/>
          </a:xfrm>
          <a:prstGeom prst="rect">
            <a:avLst/>
          </a:prstGeom>
        </p:spPr>
      </p:pic>
    </p:spTree>
    <p:extLst>
      <p:ext uri="{BB962C8B-B14F-4D97-AF65-F5344CB8AC3E}">
        <p14:creationId xmlns:p14="http://schemas.microsoft.com/office/powerpoint/2010/main" val="4243193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332F0C04-F1EE-4A5B-85DB-EF0212EC2D19}"/>
              </a:ext>
            </a:extLst>
          </p:cNvPr>
          <p:cNvSpPr>
            <a:spLocks noGrp="1" noChangeArrowheads="1"/>
          </p:cNvSpPr>
          <p:nvPr>
            <p:ph type="title" idx="4294967295"/>
          </p:nvPr>
        </p:nvSpPr>
        <p:spPr>
          <a:xfrm>
            <a:off x="396875" y="117475"/>
            <a:ext cx="7772400" cy="677863"/>
          </a:xfrm>
        </p:spPr>
        <p:txBody>
          <a:bodyPr lIns="50800" tIns="50800" rIns="132080" bIns="50800" anchor="b"/>
          <a:lstStyle/>
          <a:p>
            <a:pPr indent="39688" eaLnBrk="1" hangingPunct="1"/>
            <a:r>
              <a:rPr lang="ja-JP" altLang="en-US" sz="3600">
                <a:latin typeface="宋体" panose="02010600030101010101" pitchFamily="2" charset="-122"/>
                <a:sym typeface="宋体" panose="02010600030101010101" pitchFamily="2" charset="-122"/>
              </a:rPr>
              <a:t>四周期握手协议</a:t>
            </a:r>
            <a:r>
              <a:rPr lang="zh-CN" altLang="en-US" sz="3600"/>
              <a:t>—</a:t>
            </a:r>
            <a:r>
              <a:rPr lang="ja-JP" altLang="en-US" sz="3600">
                <a:latin typeface="宋体" panose="02010600030101010101" pitchFamily="2" charset="-122"/>
                <a:sym typeface="宋体" panose="02010600030101010101" pitchFamily="2" charset="-122"/>
              </a:rPr>
              <a:t>最常见的总线协议</a:t>
            </a:r>
            <a:endParaRPr lang="zh-CN" altLang="en-US" sz="3600">
              <a:latin typeface="宋体" panose="02010600030101010101" pitchFamily="2" charset="-122"/>
              <a:sym typeface="宋体" panose="02010600030101010101" pitchFamily="2" charset="-122"/>
            </a:endParaRPr>
          </a:p>
        </p:txBody>
      </p:sp>
      <p:grpSp>
        <p:nvGrpSpPr>
          <p:cNvPr id="15363" name="Group 6">
            <a:extLst>
              <a:ext uri="{FF2B5EF4-FFF2-40B4-BE49-F238E27FC236}">
                <a16:creationId xmlns:a16="http://schemas.microsoft.com/office/drawing/2014/main" id="{80E2F3B1-031F-49C4-990E-CFF67F2F8ED7}"/>
              </a:ext>
            </a:extLst>
          </p:cNvPr>
          <p:cNvGrpSpPr>
            <a:grpSpLocks/>
          </p:cNvGrpSpPr>
          <p:nvPr/>
        </p:nvGrpSpPr>
        <p:grpSpPr bwMode="auto">
          <a:xfrm>
            <a:off x="257175" y="1362075"/>
            <a:ext cx="1295400" cy="609600"/>
            <a:chOff x="0" y="0"/>
            <a:chExt cx="816" cy="384"/>
          </a:xfrm>
          <a:solidFill>
            <a:srgbClr val="BBE0E3"/>
          </a:solidFill>
        </p:grpSpPr>
        <p:sp>
          <p:nvSpPr>
            <p:cNvPr id="15392" name="Rectangle 4">
              <a:extLst>
                <a:ext uri="{FF2B5EF4-FFF2-40B4-BE49-F238E27FC236}">
                  <a16:creationId xmlns:a16="http://schemas.microsoft.com/office/drawing/2014/main" id="{4265C7C6-1206-46D7-81ED-546E9DB45AAC}"/>
                </a:ext>
              </a:extLst>
            </p:cNvPr>
            <p:cNvSpPr>
              <a:spLocks/>
            </p:cNvSpPr>
            <p:nvPr/>
          </p:nvSpPr>
          <p:spPr bwMode="auto">
            <a:xfrm>
              <a:off x="0" y="0"/>
              <a:ext cx="816" cy="384"/>
            </a:xfrm>
            <a:prstGeom prst="rect">
              <a:avLst/>
            </a:prstGeom>
            <a:grp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15393" name="Rectangle 5">
              <a:extLst>
                <a:ext uri="{FF2B5EF4-FFF2-40B4-BE49-F238E27FC236}">
                  <a16:creationId xmlns:a16="http://schemas.microsoft.com/office/drawing/2014/main" id="{28EF6EC2-AB33-432C-B0D6-F7BCA6F0AAF5}"/>
                </a:ext>
              </a:extLst>
            </p:cNvPr>
            <p:cNvSpPr>
              <a:spLocks noChangeArrowheads="1"/>
            </p:cNvSpPr>
            <p:nvPr/>
          </p:nvSpPr>
          <p:spPr bwMode="auto">
            <a:xfrm>
              <a:off x="0" y="0"/>
              <a:ext cx="816"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device 1</a:t>
              </a:r>
            </a:p>
          </p:txBody>
        </p:sp>
      </p:grpSp>
      <p:grpSp>
        <p:nvGrpSpPr>
          <p:cNvPr id="15364" name="Group 9">
            <a:extLst>
              <a:ext uri="{FF2B5EF4-FFF2-40B4-BE49-F238E27FC236}">
                <a16:creationId xmlns:a16="http://schemas.microsoft.com/office/drawing/2014/main" id="{A58B5FC2-5B23-4783-8A27-0C0E95464A80}"/>
              </a:ext>
            </a:extLst>
          </p:cNvPr>
          <p:cNvGrpSpPr>
            <a:grpSpLocks/>
          </p:cNvGrpSpPr>
          <p:nvPr/>
        </p:nvGrpSpPr>
        <p:grpSpPr bwMode="auto">
          <a:xfrm>
            <a:off x="2009775" y="1362075"/>
            <a:ext cx="1295400" cy="609600"/>
            <a:chOff x="0" y="0"/>
            <a:chExt cx="816" cy="384"/>
          </a:xfrm>
          <a:solidFill>
            <a:srgbClr val="BBE0E3"/>
          </a:solidFill>
        </p:grpSpPr>
        <p:sp>
          <p:nvSpPr>
            <p:cNvPr id="15390" name="Rectangle 7">
              <a:extLst>
                <a:ext uri="{FF2B5EF4-FFF2-40B4-BE49-F238E27FC236}">
                  <a16:creationId xmlns:a16="http://schemas.microsoft.com/office/drawing/2014/main" id="{45D5415B-C4D0-4F24-8A4D-4D8B94AE5DA5}"/>
                </a:ext>
              </a:extLst>
            </p:cNvPr>
            <p:cNvSpPr>
              <a:spLocks/>
            </p:cNvSpPr>
            <p:nvPr/>
          </p:nvSpPr>
          <p:spPr bwMode="auto">
            <a:xfrm>
              <a:off x="0" y="0"/>
              <a:ext cx="816" cy="384"/>
            </a:xfrm>
            <a:prstGeom prst="rect">
              <a:avLst/>
            </a:prstGeom>
            <a:grp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15391" name="Rectangle 8">
              <a:extLst>
                <a:ext uri="{FF2B5EF4-FFF2-40B4-BE49-F238E27FC236}">
                  <a16:creationId xmlns:a16="http://schemas.microsoft.com/office/drawing/2014/main" id="{0436FAEA-1508-4BBA-8E23-E4AA49977B41}"/>
                </a:ext>
              </a:extLst>
            </p:cNvPr>
            <p:cNvSpPr>
              <a:spLocks noChangeArrowheads="1"/>
            </p:cNvSpPr>
            <p:nvPr/>
          </p:nvSpPr>
          <p:spPr bwMode="auto">
            <a:xfrm>
              <a:off x="0" y="0"/>
              <a:ext cx="816"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device 2</a:t>
              </a:r>
            </a:p>
          </p:txBody>
        </p:sp>
      </p:grpSp>
      <p:sp>
        <p:nvSpPr>
          <p:cNvPr id="15365" name="Line 10">
            <a:extLst>
              <a:ext uri="{FF2B5EF4-FFF2-40B4-BE49-F238E27FC236}">
                <a16:creationId xmlns:a16="http://schemas.microsoft.com/office/drawing/2014/main" id="{E6BB527B-0A89-4495-A16D-6BA2486D85F2}"/>
              </a:ext>
            </a:extLst>
          </p:cNvPr>
          <p:cNvSpPr>
            <a:spLocks noChangeShapeType="1"/>
          </p:cNvSpPr>
          <p:nvPr/>
        </p:nvSpPr>
        <p:spPr bwMode="auto">
          <a:xfrm>
            <a:off x="1552575" y="1514475"/>
            <a:ext cx="457200" cy="1588"/>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5366" name="Line 11">
            <a:extLst>
              <a:ext uri="{FF2B5EF4-FFF2-40B4-BE49-F238E27FC236}">
                <a16:creationId xmlns:a16="http://schemas.microsoft.com/office/drawing/2014/main" id="{5C038484-F791-45E2-875B-3BC23F7B5812}"/>
              </a:ext>
            </a:extLst>
          </p:cNvPr>
          <p:cNvSpPr>
            <a:spLocks noChangeShapeType="1"/>
          </p:cNvSpPr>
          <p:nvPr/>
        </p:nvSpPr>
        <p:spPr bwMode="auto">
          <a:xfrm rot="10800000">
            <a:off x="1552575" y="1819275"/>
            <a:ext cx="457200" cy="1588"/>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5367" name="Rectangle 12">
            <a:extLst>
              <a:ext uri="{FF2B5EF4-FFF2-40B4-BE49-F238E27FC236}">
                <a16:creationId xmlns:a16="http://schemas.microsoft.com/office/drawing/2014/main" id="{7D53AA21-906D-43FD-B238-062311901C21}"/>
              </a:ext>
            </a:extLst>
          </p:cNvPr>
          <p:cNvSpPr>
            <a:spLocks noChangeArrowheads="1"/>
          </p:cNvSpPr>
          <p:nvPr/>
        </p:nvSpPr>
        <p:spPr bwMode="auto">
          <a:xfrm>
            <a:off x="1476375" y="981075"/>
            <a:ext cx="5937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enq</a:t>
            </a:r>
          </a:p>
        </p:txBody>
      </p:sp>
      <p:sp>
        <p:nvSpPr>
          <p:cNvPr id="15368" name="Rectangle 13">
            <a:extLst>
              <a:ext uri="{FF2B5EF4-FFF2-40B4-BE49-F238E27FC236}">
                <a16:creationId xmlns:a16="http://schemas.microsoft.com/office/drawing/2014/main" id="{BE794EC9-DE89-409A-807E-78EDF704A923}"/>
              </a:ext>
            </a:extLst>
          </p:cNvPr>
          <p:cNvSpPr>
            <a:spLocks noChangeArrowheads="1"/>
          </p:cNvSpPr>
          <p:nvPr/>
        </p:nvSpPr>
        <p:spPr bwMode="auto">
          <a:xfrm>
            <a:off x="1476375" y="1819275"/>
            <a:ext cx="577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ack</a:t>
            </a:r>
          </a:p>
        </p:txBody>
      </p:sp>
      <p:sp>
        <p:nvSpPr>
          <p:cNvPr id="15369" name="Line 14">
            <a:extLst>
              <a:ext uri="{FF2B5EF4-FFF2-40B4-BE49-F238E27FC236}">
                <a16:creationId xmlns:a16="http://schemas.microsoft.com/office/drawing/2014/main" id="{F18961E6-4ED9-42E3-B065-FD7D46E53564}"/>
              </a:ext>
            </a:extLst>
          </p:cNvPr>
          <p:cNvSpPr>
            <a:spLocks noChangeShapeType="1"/>
          </p:cNvSpPr>
          <p:nvPr/>
        </p:nvSpPr>
        <p:spPr bwMode="auto">
          <a:xfrm>
            <a:off x="5073650" y="3800475"/>
            <a:ext cx="3657600" cy="1588"/>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5370" name="Rectangle 15">
            <a:extLst>
              <a:ext uri="{FF2B5EF4-FFF2-40B4-BE49-F238E27FC236}">
                <a16:creationId xmlns:a16="http://schemas.microsoft.com/office/drawing/2014/main" id="{15472D3A-F454-4054-ABD1-F4AE6256857E}"/>
              </a:ext>
            </a:extLst>
          </p:cNvPr>
          <p:cNvSpPr>
            <a:spLocks noChangeArrowheads="1"/>
          </p:cNvSpPr>
          <p:nvPr/>
        </p:nvSpPr>
        <p:spPr bwMode="auto">
          <a:xfrm>
            <a:off x="7969250" y="4181475"/>
            <a:ext cx="695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time</a:t>
            </a:r>
          </a:p>
        </p:txBody>
      </p:sp>
      <p:sp>
        <p:nvSpPr>
          <p:cNvPr id="15371" name="Line 16">
            <a:extLst>
              <a:ext uri="{FF2B5EF4-FFF2-40B4-BE49-F238E27FC236}">
                <a16:creationId xmlns:a16="http://schemas.microsoft.com/office/drawing/2014/main" id="{1BBAEC8E-0B87-42F3-80EC-0E9C0ED2B651}"/>
              </a:ext>
            </a:extLst>
          </p:cNvPr>
          <p:cNvSpPr>
            <a:spLocks noChangeShapeType="1"/>
          </p:cNvSpPr>
          <p:nvPr/>
        </p:nvSpPr>
        <p:spPr bwMode="auto">
          <a:xfrm rot="10800000" flipH="1">
            <a:off x="5072063" y="1058863"/>
            <a:ext cx="3175"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5372" name="Rectangle 17">
            <a:extLst>
              <a:ext uri="{FF2B5EF4-FFF2-40B4-BE49-F238E27FC236}">
                <a16:creationId xmlns:a16="http://schemas.microsoft.com/office/drawing/2014/main" id="{FAFFD8BF-42D4-4527-AA53-462B3A851CC9}"/>
              </a:ext>
            </a:extLst>
          </p:cNvPr>
          <p:cNvSpPr>
            <a:spLocks noChangeArrowheads="1"/>
          </p:cNvSpPr>
          <p:nvPr/>
        </p:nvSpPr>
        <p:spPr bwMode="auto">
          <a:xfrm>
            <a:off x="3854450" y="1209675"/>
            <a:ext cx="1177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device 1</a:t>
            </a:r>
          </a:p>
        </p:txBody>
      </p:sp>
      <p:sp>
        <p:nvSpPr>
          <p:cNvPr id="15373" name="Rectangle 18">
            <a:extLst>
              <a:ext uri="{FF2B5EF4-FFF2-40B4-BE49-F238E27FC236}">
                <a16:creationId xmlns:a16="http://schemas.microsoft.com/office/drawing/2014/main" id="{DF6E2CF5-2459-4B09-9535-6AA25F55F19F}"/>
              </a:ext>
            </a:extLst>
          </p:cNvPr>
          <p:cNvSpPr>
            <a:spLocks noChangeArrowheads="1"/>
          </p:cNvSpPr>
          <p:nvPr/>
        </p:nvSpPr>
        <p:spPr bwMode="auto">
          <a:xfrm>
            <a:off x="3854450" y="2809875"/>
            <a:ext cx="1177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device 2</a:t>
            </a:r>
          </a:p>
        </p:txBody>
      </p:sp>
      <p:sp>
        <p:nvSpPr>
          <p:cNvPr id="15374" name="Freeform 19">
            <a:extLst>
              <a:ext uri="{FF2B5EF4-FFF2-40B4-BE49-F238E27FC236}">
                <a16:creationId xmlns:a16="http://schemas.microsoft.com/office/drawing/2014/main" id="{37E1A2CA-03AE-496B-A43A-EAD0785FE395}"/>
              </a:ext>
            </a:extLst>
          </p:cNvPr>
          <p:cNvSpPr>
            <a:spLocks/>
          </p:cNvSpPr>
          <p:nvPr/>
        </p:nvSpPr>
        <p:spPr bwMode="auto">
          <a:xfrm>
            <a:off x="7359650" y="1133475"/>
            <a:ext cx="990600" cy="762000"/>
          </a:xfrm>
          <a:custGeom>
            <a:avLst/>
            <a:gdLst>
              <a:gd name="T0" fmla="*/ 0 w 21600"/>
              <a:gd name="T1" fmla="*/ 0 h 21600"/>
              <a:gd name="T2" fmla="*/ 2147483646 w 21600"/>
              <a:gd name="T3" fmla="*/ 0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10800" y="0"/>
                </a:lnTo>
                <a:lnTo>
                  <a:pt x="10800" y="21600"/>
                </a:lnTo>
                <a:lnTo>
                  <a:pt x="21600" y="21600"/>
                </a:lnTo>
              </a:path>
            </a:pathLst>
          </a:custGeom>
          <a:noFill/>
          <a:ln w="9525" cap="flat"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5375" name="Freeform 20">
            <a:extLst>
              <a:ext uri="{FF2B5EF4-FFF2-40B4-BE49-F238E27FC236}">
                <a16:creationId xmlns:a16="http://schemas.microsoft.com/office/drawing/2014/main" id="{7CB74DBE-8BDF-4DEA-BC99-2F8FFE761F1F}"/>
              </a:ext>
            </a:extLst>
          </p:cNvPr>
          <p:cNvSpPr>
            <a:spLocks/>
          </p:cNvSpPr>
          <p:nvPr/>
        </p:nvSpPr>
        <p:spPr bwMode="auto">
          <a:xfrm rot="10800000" flipH="1">
            <a:off x="5073650" y="1133475"/>
            <a:ext cx="2286000" cy="762000"/>
          </a:xfrm>
          <a:custGeom>
            <a:avLst/>
            <a:gdLst>
              <a:gd name="T0" fmla="*/ 0 w 21600"/>
              <a:gd name="T1" fmla="*/ 0 h 21600"/>
              <a:gd name="T2" fmla="*/ 2147483646 w 21600"/>
              <a:gd name="T3" fmla="*/ 0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4426" y="0"/>
                </a:lnTo>
                <a:lnTo>
                  <a:pt x="4426" y="21600"/>
                </a:lnTo>
                <a:lnTo>
                  <a:pt x="21600" y="21600"/>
                </a:lnTo>
              </a:path>
            </a:pathLst>
          </a:custGeom>
          <a:noFill/>
          <a:ln w="9525" cap="flat"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5376" name="Freeform 21">
            <a:extLst>
              <a:ext uri="{FF2B5EF4-FFF2-40B4-BE49-F238E27FC236}">
                <a16:creationId xmlns:a16="http://schemas.microsoft.com/office/drawing/2014/main" id="{26B4D8AC-9763-4D05-AC3B-7DC8AEC15C0B}"/>
              </a:ext>
            </a:extLst>
          </p:cNvPr>
          <p:cNvSpPr>
            <a:spLocks/>
          </p:cNvSpPr>
          <p:nvPr/>
        </p:nvSpPr>
        <p:spPr bwMode="auto">
          <a:xfrm>
            <a:off x="6902450" y="2581275"/>
            <a:ext cx="1447800" cy="762000"/>
          </a:xfrm>
          <a:custGeom>
            <a:avLst/>
            <a:gdLst>
              <a:gd name="T0" fmla="*/ 0 w 21600"/>
              <a:gd name="T1" fmla="*/ 0 h 21600"/>
              <a:gd name="T2" fmla="*/ 2147483646 w 21600"/>
              <a:gd name="T3" fmla="*/ 0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7334" y="0"/>
                </a:lnTo>
                <a:lnTo>
                  <a:pt x="7334" y="21600"/>
                </a:lnTo>
                <a:lnTo>
                  <a:pt x="21600" y="21600"/>
                </a:lnTo>
              </a:path>
            </a:pathLst>
          </a:custGeom>
          <a:noFill/>
          <a:ln w="9525" cap="flat"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5377" name="Freeform 22">
            <a:extLst>
              <a:ext uri="{FF2B5EF4-FFF2-40B4-BE49-F238E27FC236}">
                <a16:creationId xmlns:a16="http://schemas.microsoft.com/office/drawing/2014/main" id="{FEEDF1AF-81BB-4A61-A0CD-FA79A903CB65}"/>
              </a:ext>
            </a:extLst>
          </p:cNvPr>
          <p:cNvSpPr>
            <a:spLocks/>
          </p:cNvSpPr>
          <p:nvPr/>
        </p:nvSpPr>
        <p:spPr bwMode="auto">
          <a:xfrm rot="10800000" flipH="1">
            <a:off x="5073650" y="2581275"/>
            <a:ext cx="2286000" cy="762000"/>
          </a:xfrm>
          <a:custGeom>
            <a:avLst/>
            <a:gdLst>
              <a:gd name="T0" fmla="*/ 0 w 21600"/>
              <a:gd name="T1" fmla="*/ 0 h 21600"/>
              <a:gd name="T2" fmla="*/ 2147483646 w 21600"/>
              <a:gd name="T3" fmla="*/ 0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10446" y="0"/>
                </a:lnTo>
                <a:lnTo>
                  <a:pt x="10446" y="21600"/>
                </a:lnTo>
                <a:lnTo>
                  <a:pt x="21600" y="21600"/>
                </a:lnTo>
              </a:path>
            </a:pathLst>
          </a:custGeom>
          <a:noFill/>
          <a:ln w="9525" cap="flat"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358" name="Rectangle 23">
            <a:extLst>
              <a:ext uri="{FF2B5EF4-FFF2-40B4-BE49-F238E27FC236}">
                <a16:creationId xmlns:a16="http://schemas.microsoft.com/office/drawing/2014/main" id="{4676FD3F-C53D-4002-8A05-7DA725007B15}"/>
              </a:ext>
            </a:extLst>
          </p:cNvPr>
          <p:cNvSpPr>
            <a:spLocks/>
          </p:cNvSpPr>
          <p:nvPr/>
        </p:nvSpPr>
        <p:spPr bwMode="auto">
          <a:xfrm>
            <a:off x="6445250" y="981075"/>
            <a:ext cx="762000" cy="2514600"/>
          </a:xfrm>
          <a:prstGeom prst="rect">
            <a:avLst/>
          </a:prstGeom>
          <a:solidFill>
            <a:srgbClr val="BBE0E3"/>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14359" name="Line 24">
            <a:extLst>
              <a:ext uri="{FF2B5EF4-FFF2-40B4-BE49-F238E27FC236}">
                <a16:creationId xmlns:a16="http://schemas.microsoft.com/office/drawing/2014/main" id="{9AFC527D-1527-4DE0-B411-BA7925D0AA7F}"/>
              </a:ext>
            </a:extLst>
          </p:cNvPr>
          <p:cNvSpPr>
            <a:spLocks noChangeShapeType="1"/>
          </p:cNvSpPr>
          <p:nvPr/>
        </p:nvSpPr>
        <p:spPr bwMode="auto">
          <a:xfrm>
            <a:off x="5530850" y="1514475"/>
            <a:ext cx="68580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4360" name="Line 25">
            <a:extLst>
              <a:ext uri="{FF2B5EF4-FFF2-40B4-BE49-F238E27FC236}">
                <a16:creationId xmlns:a16="http://schemas.microsoft.com/office/drawing/2014/main" id="{A015EAD4-21BA-4D00-8E3D-49F51B30DED0}"/>
              </a:ext>
            </a:extLst>
          </p:cNvPr>
          <p:cNvSpPr>
            <a:spLocks noChangeShapeType="1"/>
          </p:cNvSpPr>
          <p:nvPr/>
        </p:nvSpPr>
        <p:spPr bwMode="auto">
          <a:xfrm>
            <a:off x="6216650" y="3038475"/>
            <a:ext cx="1143000" cy="1588"/>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4361" name="Line 26">
            <a:extLst>
              <a:ext uri="{FF2B5EF4-FFF2-40B4-BE49-F238E27FC236}">
                <a16:creationId xmlns:a16="http://schemas.microsoft.com/office/drawing/2014/main" id="{2D9246E1-1389-4667-88EA-8F49F74AECF4}"/>
              </a:ext>
            </a:extLst>
          </p:cNvPr>
          <p:cNvSpPr>
            <a:spLocks noChangeShapeType="1"/>
          </p:cNvSpPr>
          <p:nvPr/>
        </p:nvSpPr>
        <p:spPr bwMode="auto">
          <a:xfrm rot="10800000" flipH="1">
            <a:off x="7359650" y="1514475"/>
            <a:ext cx="45720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4362" name="Rectangle 27">
            <a:extLst>
              <a:ext uri="{FF2B5EF4-FFF2-40B4-BE49-F238E27FC236}">
                <a16:creationId xmlns:a16="http://schemas.microsoft.com/office/drawing/2014/main" id="{455CF2F9-8FBF-475D-92E9-995A00BF6F4E}"/>
              </a:ext>
            </a:extLst>
          </p:cNvPr>
          <p:cNvSpPr>
            <a:spLocks noChangeArrowheads="1"/>
          </p:cNvSpPr>
          <p:nvPr/>
        </p:nvSpPr>
        <p:spPr bwMode="auto">
          <a:xfrm>
            <a:off x="5454650" y="3800475"/>
            <a:ext cx="306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1</a:t>
            </a:r>
          </a:p>
        </p:txBody>
      </p:sp>
      <p:sp>
        <p:nvSpPr>
          <p:cNvPr id="14363" name="Rectangle 28">
            <a:extLst>
              <a:ext uri="{FF2B5EF4-FFF2-40B4-BE49-F238E27FC236}">
                <a16:creationId xmlns:a16="http://schemas.microsoft.com/office/drawing/2014/main" id="{F090A578-ACE9-49FA-95A5-E602E4E880AB}"/>
              </a:ext>
            </a:extLst>
          </p:cNvPr>
          <p:cNvSpPr>
            <a:spLocks noChangeArrowheads="1"/>
          </p:cNvSpPr>
          <p:nvPr/>
        </p:nvSpPr>
        <p:spPr bwMode="auto">
          <a:xfrm>
            <a:off x="6064250" y="3800475"/>
            <a:ext cx="306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2</a:t>
            </a:r>
          </a:p>
        </p:txBody>
      </p:sp>
      <p:sp>
        <p:nvSpPr>
          <p:cNvPr id="14364" name="Rectangle 29">
            <a:extLst>
              <a:ext uri="{FF2B5EF4-FFF2-40B4-BE49-F238E27FC236}">
                <a16:creationId xmlns:a16="http://schemas.microsoft.com/office/drawing/2014/main" id="{CA8BDB7E-70BA-4140-A2F9-400442D33CF4}"/>
              </a:ext>
            </a:extLst>
          </p:cNvPr>
          <p:cNvSpPr>
            <a:spLocks noChangeArrowheads="1"/>
          </p:cNvSpPr>
          <p:nvPr/>
        </p:nvSpPr>
        <p:spPr bwMode="auto">
          <a:xfrm>
            <a:off x="7283450" y="3800475"/>
            <a:ext cx="306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3</a:t>
            </a:r>
          </a:p>
        </p:txBody>
      </p:sp>
      <p:sp>
        <p:nvSpPr>
          <p:cNvPr id="14365" name="Rectangle 30">
            <a:extLst>
              <a:ext uri="{FF2B5EF4-FFF2-40B4-BE49-F238E27FC236}">
                <a16:creationId xmlns:a16="http://schemas.microsoft.com/office/drawing/2014/main" id="{12660846-B76A-456B-A583-709604D8D798}"/>
              </a:ext>
            </a:extLst>
          </p:cNvPr>
          <p:cNvSpPr>
            <a:spLocks noChangeArrowheads="1"/>
          </p:cNvSpPr>
          <p:nvPr/>
        </p:nvSpPr>
        <p:spPr bwMode="auto">
          <a:xfrm>
            <a:off x="8045450" y="3800475"/>
            <a:ext cx="306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4</a:t>
            </a:r>
          </a:p>
        </p:txBody>
      </p:sp>
      <p:sp>
        <p:nvSpPr>
          <p:cNvPr id="15386" name="Rectangle 4">
            <a:extLst>
              <a:ext uri="{FF2B5EF4-FFF2-40B4-BE49-F238E27FC236}">
                <a16:creationId xmlns:a16="http://schemas.microsoft.com/office/drawing/2014/main" id="{B834F1C5-F44E-47B6-97FE-0C0FC39C742C}"/>
              </a:ext>
            </a:extLst>
          </p:cNvPr>
          <p:cNvSpPr>
            <a:spLocks noGrp="1" noChangeArrowheads="1"/>
          </p:cNvSpPr>
          <p:nvPr/>
        </p:nvSpPr>
        <p:spPr bwMode="auto">
          <a:xfrm>
            <a:off x="164307" y="3216848"/>
            <a:ext cx="4742561" cy="305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132080" bIns="50800"/>
          <a:lstStyle>
            <a:lvl1pPr marL="554038" indent="-55403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SzPct val="99000"/>
              <a:buFont typeface="Monotype Sorts" pitchFamily="2" charset="2"/>
              <a:buAutoNum type="arabicPeriod"/>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设备</a:t>
            </a:r>
            <a:r>
              <a:rPr lang="zh-CN" altLang="en-US" sz="2800" dirty="0">
                <a:latin typeface="微软雅黑" panose="020B0503020204020204" pitchFamily="34" charset="-122"/>
                <a:ea typeface="微软雅黑" panose="020B0503020204020204" pitchFamily="34" charset="-122"/>
              </a:rPr>
              <a:t>1</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提出请求</a:t>
            </a:r>
            <a:endParaRPr lang="zh-CN" altLang="en-US" sz="2800" dirty="0">
              <a:latin typeface="微软雅黑" panose="020B0503020204020204" pitchFamily="34" charset="-122"/>
              <a:ea typeface="微软雅黑" panose="020B0503020204020204" pitchFamily="34" charset="-122"/>
            </a:endParaRPr>
          </a:p>
          <a:p>
            <a:pPr eaLnBrk="1" hangingPunct="1">
              <a:lnSpc>
                <a:spcPct val="120000"/>
              </a:lnSpc>
              <a:buSzPct val="99000"/>
              <a:buFont typeface="Monotype Sorts" pitchFamily="2" charset="2"/>
              <a:buAutoNum type="arabicPeriod"/>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设备</a:t>
            </a:r>
            <a:r>
              <a:rPr lang="zh-CN" altLang="en-US" sz="2800" dirty="0">
                <a:latin typeface="微软雅黑" panose="020B0503020204020204" pitchFamily="34" charset="-122"/>
                <a:ea typeface="微软雅黑" panose="020B0503020204020204" pitchFamily="34" charset="-122"/>
              </a:rPr>
              <a:t>2</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响应该请求</a:t>
            </a:r>
            <a:endParaRPr lang="zh-CN" altLang="en-US" sz="2800" dirty="0">
              <a:latin typeface="微软雅黑" panose="020B0503020204020204" pitchFamily="34" charset="-122"/>
              <a:ea typeface="微软雅黑" panose="020B0503020204020204" pitchFamily="34" charset="-122"/>
            </a:endParaRPr>
          </a:p>
          <a:p>
            <a:pPr eaLnBrk="1" hangingPunct="1">
              <a:lnSpc>
                <a:spcPct val="120000"/>
              </a:lnSpc>
              <a:buSzPct val="99000"/>
              <a:buFont typeface="Monotype Sorts" pitchFamily="2" charset="2"/>
              <a:buAutoNum type="arabicPeriod"/>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一旦数据传送完成，设备</a:t>
            </a:r>
            <a:r>
              <a:rPr lang="zh-CN" altLang="en-US" sz="2800" dirty="0">
                <a:latin typeface="微软雅黑" panose="020B0503020204020204" pitchFamily="34" charset="-122"/>
                <a:ea typeface="微软雅黑" panose="020B0503020204020204" pitchFamily="34" charset="-122"/>
              </a:rPr>
              <a:t>2</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发出接收完数据的信号</a:t>
            </a:r>
            <a:endParaRPr lang="zh-CN" altLang="en-US" sz="2800" dirty="0">
              <a:latin typeface="微软雅黑" panose="020B0503020204020204" pitchFamily="34" charset="-122"/>
              <a:ea typeface="微软雅黑" panose="020B0503020204020204" pitchFamily="34" charset="-122"/>
            </a:endParaRPr>
          </a:p>
          <a:p>
            <a:pPr eaLnBrk="1" hangingPunct="1">
              <a:lnSpc>
                <a:spcPct val="120000"/>
              </a:lnSpc>
              <a:buSzPct val="99000"/>
              <a:buFont typeface="Monotype Sorts" pitchFamily="2" charset="2"/>
              <a:buAutoNum type="arabicPeriod"/>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设备</a:t>
            </a:r>
            <a:r>
              <a:rPr lang="zh-CN" altLang="en-US" sz="2800" dirty="0">
                <a:latin typeface="微软雅黑" panose="020B0503020204020204" pitchFamily="34" charset="-122"/>
                <a:ea typeface="微软雅黑" panose="020B0503020204020204" pitchFamily="34" charset="-122"/>
              </a:rPr>
              <a:t>1</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结束请求</a:t>
            </a:r>
            <a:endParaRPr lang="zh-CN" altLang="en-US" sz="28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页脚占位符 5">
            <a:extLst>
              <a:ext uri="{FF2B5EF4-FFF2-40B4-BE49-F238E27FC236}">
                <a16:creationId xmlns:a16="http://schemas.microsoft.com/office/drawing/2014/main" id="{4B64543C-D76F-47EB-8118-2035FAB25C03}"/>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2" name="日期占位符 1">
            <a:extLst>
              <a:ext uri="{FF2B5EF4-FFF2-40B4-BE49-F238E27FC236}">
                <a16:creationId xmlns:a16="http://schemas.microsoft.com/office/drawing/2014/main" id="{C2223DCD-A6CE-4A53-9148-8AEAD5C3E946}"/>
              </a:ext>
            </a:extLst>
          </p:cNvPr>
          <p:cNvSpPr>
            <a:spLocks noGrp="1"/>
          </p:cNvSpPr>
          <p:nvPr>
            <p:ph type="dt" sz="quarter" idx="10"/>
          </p:nvPr>
        </p:nvSpPr>
        <p:spPr/>
        <p:txBody>
          <a:bodyPr/>
          <a:lstStyle/>
          <a:p>
            <a:pPr>
              <a:defRPr/>
            </a:pPr>
            <a:fld id="{EEAFE18D-29A6-457D-B49F-7EF1697470DF}" type="datetime1">
              <a:rPr lang="zh-CN" altLang="en-US"/>
              <a:pPr>
                <a:defRPr/>
              </a:pPr>
              <a:t>2025/6/18</a:t>
            </a:fld>
            <a:endParaRPr lang="zh-CN" altLang="en-US"/>
          </a:p>
        </p:txBody>
      </p:sp>
      <p:sp>
        <p:nvSpPr>
          <p:cNvPr id="3" name="灯片编号占位符 2">
            <a:extLst>
              <a:ext uri="{FF2B5EF4-FFF2-40B4-BE49-F238E27FC236}">
                <a16:creationId xmlns:a16="http://schemas.microsoft.com/office/drawing/2014/main" id="{0487ACA3-7476-4EB2-9F89-DEAE781D41FD}"/>
              </a:ext>
            </a:extLst>
          </p:cNvPr>
          <p:cNvSpPr>
            <a:spLocks noGrp="1"/>
          </p:cNvSpPr>
          <p:nvPr>
            <p:ph type="sldNum" sz="quarter" idx="12"/>
          </p:nvPr>
        </p:nvSpPr>
        <p:spPr/>
        <p:txBody>
          <a:bodyPr/>
          <a:lstStyle/>
          <a:p>
            <a:pPr>
              <a:defRPr/>
            </a:pPr>
            <a:fld id="{07D741D5-79A4-40D2-AC18-80F8BF722205}" type="slidenum">
              <a:rPr lang="zh-CN" altLang="en-US" smtClean="0"/>
              <a:pPr>
                <a:defRPr/>
              </a:pPr>
              <a:t>8</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62"/>
                                        </p:tgtEl>
                                        <p:attrNameLst>
                                          <p:attrName>style.visibility</p:attrName>
                                        </p:attrNameLst>
                                      </p:cBhvr>
                                      <p:to>
                                        <p:strVal val="visible"/>
                                      </p:to>
                                    </p:set>
                                    <p:animEffect transition="in" filter="blinds(horizontal)">
                                      <p:cBhvr>
                                        <p:cTn id="7" dur="500"/>
                                        <p:tgtEl>
                                          <p:spTgt spid="14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359"/>
                                        </p:tgtEl>
                                        <p:attrNameLst>
                                          <p:attrName>style.visibility</p:attrName>
                                        </p:attrNameLst>
                                      </p:cBhvr>
                                      <p:to>
                                        <p:strVal val="visible"/>
                                      </p:to>
                                    </p:set>
                                    <p:animEffect transition="in" filter="blinds(horizontal)">
                                      <p:cBhvr>
                                        <p:cTn id="12" dur="500"/>
                                        <p:tgtEl>
                                          <p:spTgt spid="143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63"/>
                                        </p:tgtEl>
                                        <p:attrNameLst>
                                          <p:attrName>style.visibility</p:attrName>
                                        </p:attrNameLst>
                                      </p:cBhvr>
                                      <p:to>
                                        <p:strVal val="visible"/>
                                      </p:to>
                                    </p:set>
                                    <p:animEffect transition="in" filter="blinds(horizontal)">
                                      <p:cBhvr>
                                        <p:cTn id="17" dur="500"/>
                                        <p:tgtEl>
                                          <p:spTgt spid="143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58"/>
                                        </p:tgtEl>
                                        <p:attrNameLst>
                                          <p:attrName>style.visibility</p:attrName>
                                        </p:attrNameLst>
                                      </p:cBhvr>
                                      <p:to>
                                        <p:strVal val="visible"/>
                                      </p:to>
                                    </p:set>
                                    <p:animEffect transition="in" filter="blinds(horizontal)">
                                      <p:cBhvr>
                                        <p:cTn id="22" dur="500"/>
                                        <p:tgtEl>
                                          <p:spTgt spid="143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4360"/>
                                        </p:tgtEl>
                                        <p:attrNameLst>
                                          <p:attrName>style.visibility</p:attrName>
                                        </p:attrNameLst>
                                      </p:cBhvr>
                                      <p:to>
                                        <p:strVal val="visible"/>
                                      </p:to>
                                    </p:set>
                                    <p:animEffect transition="in" filter="blinds(horizontal)">
                                      <p:cBhvr>
                                        <p:cTn id="27" dur="500"/>
                                        <p:tgtEl>
                                          <p:spTgt spid="143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64"/>
                                        </p:tgtEl>
                                        <p:attrNameLst>
                                          <p:attrName>style.visibility</p:attrName>
                                        </p:attrNameLst>
                                      </p:cBhvr>
                                      <p:to>
                                        <p:strVal val="visible"/>
                                      </p:to>
                                    </p:set>
                                    <p:animEffect transition="in" filter="blinds(horizontal)">
                                      <p:cBhvr>
                                        <p:cTn id="32" dur="500"/>
                                        <p:tgtEl>
                                          <p:spTgt spid="1436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4361"/>
                                        </p:tgtEl>
                                        <p:attrNameLst>
                                          <p:attrName>style.visibility</p:attrName>
                                        </p:attrNameLst>
                                      </p:cBhvr>
                                      <p:to>
                                        <p:strVal val="visible"/>
                                      </p:to>
                                    </p:set>
                                    <p:animEffect transition="in" filter="blinds(horizontal)">
                                      <p:cBhvr>
                                        <p:cTn id="37" dur="500"/>
                                        <p:tgtEl>
                                          <p:spTgt spid="143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365"/>
                                        </p:tgtEl>
                                        <p:attrNameLst>
                                          <p:attrName>style.visibility</p:attrName>
                                        </p:attrNameLst>
                                      </p:cBhvr>
                                      <p:to>
                                        <p:strVal val="visible"/>
                                      </p:to>
                                    </p:set>
                                    <p:animEffect transition="in" filter="blinds(horizontal)">
                                      <p:cBhvr>
                                        <p:cTn id="42" dur="500"/>
                                        <p:tgtEl>
                                          <p:spTgt spid="14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8" grpId="0" bldLvl="0" animBg="1" autoUpdateAnimBg="0"/>
      <p:bldP spid="14362" grpId="0" autoUpdateAnimBg="0"/>
      <p:bldP spid="14363" grpId="0" autoUpdateAnimBg="0"/>
      <p:bldP spid="14364" grpId="0" autoUpdateAnimBg="0"/>
      <p:bldP spid="14365"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请求的仲裁</a:t>
            </a:r>
            <a:endParaRPr lang="zh-CN" altLang="en-US" dirty="0"/>
          </a:p>
        </p:txBody>
      </p:sp>
      <p:sp>
        <p:nvSpPr>
          <p:cNvPr id="3" name="内容占位符 2"/>
          <p:cNvSpPr>
            <a:spLocks noGrp="1"/>
          </p:cNvSpPr>
          <p:nvPr>
            <p:ph idx="1"/>
          </p:nvPr>
        </p:nvSpPr>
        <p:spPr>
          <a:xfrm>
            <a:off x="291164" y="1088021"/>
            <a:ext cx="8672242" cy="5184764"/>
          </a:xfrm>
        </p:spPr>
        <p:txBody>
          <a:bodyPr>
            <a:normAutofit fontScale="92500"/>
          </a:bodyPr>
          <a:lstStyle/>
          <a:p>
            <a:r>
              <a:rPr lang="en-US" altLang="zh-CN" sz="2600" dirty="0"/>
              <a:t>DMA</a:t>
            </a:r>
            <a:r>
              <a:rPr lang="zh-CN" altLang="en-US" sz="2600" dirty="0"/>
              <a:t>控制器嵌入一个仲裁器，基于两个</a:t>
            </a:r>
            <a:r>
              <a:rPr lang="en-US" altLang="zh-CN" sz="2600" dirty="0"/>
              <a:t>AHB</a:t>
            </a:r>
            <a:r>
              <a:rPr lang="zh-CN" altLang="en-US" sz="2600" dirty="0"/>
              <a:t>主设备接口上的优先级来管理</a:t>
            </a:r>
            <a:r>
              <a:rPr lang="en-US" altLang="zh-CN" sz="2600" dirty="0"/>
              <a:t>8</a:t>
            </a:r>
            <a:r>
              <a:rPr lang="zh-CN" altLang="en-US" sz="2600" dirty="0"/>
              <a:t>个</a:t>
            </a:r>
            <a:r>
              <a:rPr lang="en-US" altLang="zh-CN" sz="2600" dirty="0"/>
              <a:t>DMA</a:t>
            </a:r>
            <a:r>
              <a:rPr lang="zh-CN" altLang="en-US" sz="2600" dirty="0"/>
              <a:t>数据流请求发起外设</a:t>
            </a:r>
            <a:r>
              <a:rPr lang="en-US" altLang="zh-CN" sz="2600" dirty="0"/>
              <a:t>/</a:t>
            </a:r>
            <a:r>
              <a:rPr lang="zh-CN" altLang="en-US" sz="2600" dirty="0"/>
              <a:t>存储器访问序列。</a:t>
            </a:r>
            <a:endParaRPr lang="en-US" altLang="zh-CN" sz="2600" dirty="0"/>
          </a:p>
          <a:p>
            <a:r>
              <a:rPr lang="zh-CN" altLang="en-US" sz="2600" dirty="0"/>
              <a:t>优先级管理分为两个阶段： </a:t>
            </a:r>
          </a:p>
          <a:p>
            <a:pPr lvl="1"/>
            <a:r>
              <a:rPr lang="zh-CN" altLang="en-US" sz="2400" dirty="0"/>
              <a:t>软件：每个数据流优先级在 </a:t>
            </a:r>
            <a:r>
              <a:rPr lang="en-US" altLang="zh-CN" sz="2400" dirty="0" err="1"/>
              <a:t>DMA_SxCR</a:t>
            </a:r>
            <a:r>
              <a:rPr lang="en-US" altLang="zh-CN" sz="2400" dirty="0"/>
              <a:t> </a:t>
            </a:r>
            <a:r>
              <a:rPr lang="zh-CN" altLang="en-US" sz="2400" dirty="0"/>
              <a:t>中配置。分为四个级别 </a:t>
            </a:r>
          </a:p>
          <a:p>
            <a:pPr lvl="2"/>
            <a:r>
              <a:rPr lang="zh-CN" altLang="en-US" dirty="0"/>
              <a:t>非常高优先级 </a:t>
            </a:r>
          </a:p>
          <a:p>
            <a:pPr lvl="2"/>
            <a:r>
              <a:rPr lang="en-US" altLang="zh-CN" dirty="0"/>
              <a:t> </a:t>
            </a:r>
            <a:r>
              <a:rPr lang="zh-CN" altLang="en-US" dirty="0"/>
              <a:t>高优先级 </a:t>
            </a:r>
          </a:p>
          <a:p>
            <a:pPr lvl="2"/>
            <a:r>
              <a:rPr lang="zh-CN" altLang="en-US" dirty="0"/>
              <a:t>中优先级 </a:t>
            </a:r>
          </a:p>
          <a:p>
            <a:pPr lvl="2"/>
            <a:r>
              <a:rPr lang="en-US" altLang="zh-CN" dirty="0"/>
              <a:t> </a:t>
            </a:r>
            <a:r>
              <a:rPr lang="zh-CN" altLang="en-US" dirty="0"/>
              <a:t>低优先级 </a:t>
            </a:r>
          </a:p>
          <a:p>
            <a:pPr lvl="1"/>
            <a:r>
              <a:rPr lang="zh-CN" altLang="en-US" sz="2400" dirty="0"/>
              <a:t>硬件：如果两个请求具有相同的软件优先级，则编号低的数据流优先于编号高的数据流。例如，数据流 </a:t>
            </a:r>
            <a:r>
              <a:rPr lang="en-US" altLang="zh-CN" sz="2400" dirty="0"/>
              <a:t>2 </a:t>
            </a:r>
            <a:r>
              <a:rPr lang="zh-CN" altLang="en-US" sz="2400" dirty="0"/>
              <a:t>的优先级高于数据流 </a:t>
            </a:r>
            <a:r>
              <a:rPr lang="en-US" altLang="zh-CN" sz="2400" dirty="0"/>
              <a:t>4</a:t>
            </a:r>
          </a:p>
        </p:txBody>
      </p:sp>
      <p:sp>
        <p:nvSpPr>
          <p:cNvPr id="5" name="日期占位符 4">
            <a:extLst>
              <a:ext uri="{FF2B5EF4-FFF2-40B4-BE49-F238E27FC236}">
                <a16:creationId xmlns:a16="http://schemas.microsoft.com/office/drawing/2014/main" id="{1E472447-4295-4A9C-AB2E-5CFC41C7ED21}"/>
              </a:ext>
            </a:extLst>
          </p:cNvPr>
          <p:cNvSpPr>
            <a:spLocks noGrp="1"/>
          </p:cNvSpPr>
          <p:nvPr>
            <p:ph type="dt" sz="half" idx="10"/>
          </p:nvPr>
        </p:nvSpPr>
        <p:spPr/>
        <p:txBody>
          <a:bodyPr/>
          <a:lstStyle/>
          <a:p>
            <a:fld id="{AE9F5BF4-6872-42CB-A8AD-D5C60258FBA8}"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7BCBDD84-779D-4FBA-9764-90BDDA08A268}"/>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8F1B8DBE-3E23-4CC8-9339-21922016E34C}"/>
              </a:ext>
            </a:extLst>
          </p:cNvPr>
          <p:cNvSpPr>
            <a:spLocks noGrp="1"/>
          </p:cNvSpPr>
          <p:nvPr>
            <p:ph type="sldNum" sz="quarter" idx="12"/>
          </p:nvPr>
        </p:nvSpPr>
        <p:spPr/>
        <p:txBody>
          <a:bodyPr/>
          <a:lstStyle/>
          <a:p>
            <a:fld id="{D2BE3B3C-08EA-47AD-A385-10D430A3A58B}" type="slidenum">
              <a:rPr lang="zh-CN" altLang="en-US" smtClean="0"/>
              <a:pPr/>
              <a:t>80</a:t>
            </a:fld>
            <a:endParaRPr lang="zh-CN" altLang="en-US"/>
          </a:p>
        </p:txBody>
      </p:sp>
    </p:spTree>
    <p:extLst>
      <p:ext uri="{BB962C8B-B14F-4D97-AF65-F5344CB8AC3E}">
        <p14:creationId xmlns:p14="http://schemas.microsoft.com/office/powerpoint/2010/main" val="3017125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请求的仲裁</a:t>
            </a:r>
            <a:endParaRPr lang="zh-CN" altLang="en-US" dirty="0"/>
          </a:p>
        </p:txBody>
      </p:sp>
      <p:sp>
        <p:nvSpPr>
          <p:cNvPr id="3" name="内容占位符 2"/>
          <p:cNvSpPr>
            <a:spLocks noGrp="1"/>
          </p:cNvSpPr>
          <p:nvPr>
            <p:ph idx="1"/>
          </p:nvPr>
        </p:nvSpPr>
        <p:spPr>
          <a:xfrm>
            <a:off x="291164" y="1562581"/>
            <a:ext cx="8672242" cy="4609619"/>
          </a:xfrm>
        </p:spPr>
        <p:txBody>
          <a:bodyPr>
            <a:normAutofit/>
          </a:bodyPr>
          <a:lstStyle/>
          <a:p>
            <a:r>
              <a:rPr lang="zh-CN" altLang="en-US" sz="2400" dirty="0"/>
              <a:t>例：</a:t>
            </a:r>
            <a:r>
              <a:rPr lang="en-US" altLang="zh-CN" sz="2400" dirty="0"/>
              <a:t>DMA</a:t>
            </a:r>
            <a:r>
              <a:rPr lang="zh-CN" altLang="en-US" sz="2400" dirty="0"/>
              <a:t>数据流请求</a:t>
            </a:r>
            <a:r>
              <a:rPr lang="en-US" altLang="zh-CN" sz="2400" dirty="0"/>
              <a:t>1</a:t>
            </a:r>
            <a:r>
              <a:rPr lang="zh-CN" altLang="en-US" sz="2400" dirty="0"/>
              <a:t>和请求</a:t>
            </a:r>
            <a:r>
              <a:rPr lang="en-US" altLang="zh-CN" sz="2400" dirty="0"/>
              <a:t>2</a:t>
            </a:r>
            <a:r>
              <a:rPr lang="zh-CN" altLang="en-US" sz="2400" dirty="0"/>
              <a:t>同时触发的两个循环</a:t>
            </a:r>
            <a:r>
              <a:rPr lang="en-US" altLang="zh-CN" sz="2400" dirty="0"/>
              <a:t>DMA</a:t>
            </a:r>
            <a:r>
              <a:rPr lang="zh-CN" altLang="en-US" sz="2400" dirty="0"/>
              <a:t>请求的服务，若数据流请求</a:t>
            </a:r>
            <a:r>
              <a:rPr lang="en-US" altLang="zh-CN" sz="2400" dirty="0"/>
              <a:t>1</a:t>
            </a:r>
            <a:r>
              <a:rPr lang="zh-CN" altLang="en-US" sz="2400" dirty="0"/>
              <a:t>的优先级高于请求</a:t>
            </a:r>
            <a:r>
              <a:rPr lang="en-US" altLang="zh-CN" sz="2400" dirty="0"/>
              <a:t>2</a:t>
            </a:r>
          </a:p>
        </p:txBody>
      </p:sp>
      <p:sp>
        <p:nvSpPr>
          <p:cNvPr id="5" name="日期占位符 4">
            <a:extLst>
              <a:ext uri="{FF2B5EF4-FFF2-40B4-BE49-F238E27FC236}">
                <a16:creationId xmlns:a16="http://schemas.microsoft.com/office/drawing/2014/main" id="{1E472447-4295-4A9C-AB2E-5CFC41C7ED21}"/>
              </a:ext>
            </a:extLst>
          </p:cNvPr>
          <p:cNvSpPr>
            <a:spLocks noGrp="1"/>
          </p:cNvSpPr>
          <p:nvPr>
            <p:ph type="dt" sz="half" idx="10"/>
          </p:nvPr>
        </p:nvSpPr>
        <p:spPr/>
        <p:txBody>
          <a:bodyPr/>
          <a:lstStyle/>
          <a:p>
            <a:fld id="{AE9F5BF4-6872-42CB-A8AD-D5C60258FBA8}"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7BCBDD84-779D-4FBA-9764-90BDDA08A268}"/>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8F1B8DBE-3E23-4CC8-9339-21922016E34C}"/>
              </a:ext>
            </a:extLst>
          </p:cNvPr>
          <p:cNvSpPr>
            <a:spLocks noGrp="1"/>
          </p:cNvSpPr>
          <p:nvPr>
            <p:ph type="sldNum" sz="quarter" idx="12"/>
          </p:nvPr>
        </p:nvSpPr>
        <p:spPr/>
        <p:txBody>
          <a:bodyPr/>
          <a:lstStyle/>
          <a:p>
            <a:fld id="{D2BE3B3C-08EA-47AD-A385-10D430A3A58B}" type="slidenum">
              <a:rPr lang="zh-CN" altLang="en-US" smtClean="0"/>
              <a:pPr/>
              <a:t>81</a:t>
            </a:fld>
            <a:endParaRPr lang="zh-CN" altLang="en-US"/>
          </a:p>
        </p:txBody>
      </p:sp>
      <p:pic>
        <p:nvPicPr>
          <p:cNvPr id="13" name="图片 12">
            <a:extLst>
              <a:ext uri="{FF2B5EF4-FFF2-40B4-BE49-F238E27FC236}">
                <a16:creationId xmlns:a16="http://schemas.microsoft.com/office/drawing/2014/main" id="{201A135F-4E9F-43B9-AE2C-FDF0175B7371}"/>
              </a:ext>
            </a:extLst>
          </p:cNvPr>
          <p:cNvPicPr>
            <a:picLocks noChangeAspect="1"/>
          </p:cNvPicPr>
          <p:nvPr/>
        </p:nvPicPr>
        <p:blipFill>
          <a:blip r:embed="rId2"/>
          <a:stretch>
            <a:fillRect/>
          </a:stretch>
        </p:blipFill>
        <p:spPr>
          <a:xfrm>
            <a:off x="0" y="2727286"/>
            <a:ext cx="9144000" cy="1776476"/>
          </a:xfrm>
          <a:prstGeom prst="rect">
            <a:avLst/>
          </a:prstGeom>
        </p:spPr>
      </p:pic>
    </p:spTree>
    <p:extLst>
      <p:ext uri="{BB962C8B-B14F-4D97-AF65-F5344CB8AC3E}">
        <p14:creationId xmlns:p14="http://schemas.microsoft.com/office/powerpoint/2010/main" val="2625725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延迟性能</a:t>
            </a:r>
            <a:endParaRPr lang="en-US" altLang="zh-CN" dirty="0"/>
          </a:p>
        </p:txBody>
      </p:sp>
      <p:sp>
        <p:nvSpPr>
          <p:cNvPr id="13" name="内容占位符 12">
            <a:extLst>
              <a:ext uri="{FF2B5EF4-FFF2-40B4-BE49-F238E27FC236}">
                <a16:creationId xmlns:a16="http://schemas.microsoft.com/office/drawing/2014/main" id="{E5687CE4-2F8C-4EEB-99BB-13314F865A75}"/>
              </a:ext>
            </a:extLst>
          </p:cNvPr>
          <p:cNvSpPr>
            <a:spLocks noGrp="1"/>
          </p:cNvSpPr>
          <p:nvPr>
            <p:ph idx="1"/>
          </p:nvPr>
        </p:nvSpPr>
        <p:spPr/>
        <p:txBody>
          <a:bodyPr/>
          <a:lstStyle/>
          <a:p>
            <a:r>
              <a:rPr lang="en-US" altLang="zh-CN" dirty="0"/>
              <a:t>DMA </a:t>
            </a:r>
            <a:r>
              <a:rPr lang="zh-CN" altLang="en-US" dirty="0"/>
              <a:t>数据流的总体传输时间 </a:t>
            </a:r>
            <a:endParaRPr lang="en-US" altLang="zh-CN" dirty="0"/>
          </a:p>
          <a:p>
            <a:pPr marL="0" indent="0">
              <a:buNone/>
            </a:pPr>
            <a:r>
              <a:rPr lang="en-US" altLang="zh-CN" dirty="0"/>
              <a:t>	T</a:t>
            </a:r>
            <a:r>
              <a:rPr lang="en-US" altLang="zh-CN" baseline="-25000" dirty="0"/>
              <a:t>S</a:t>
            </a:r>
            <a:r>
              <a:rPr lang="en-US" altLang="zh-CN" dirty="0"/>
              <a:t> = T</a:t>
            </a:r>
            <a:r>
              <a:rPr lang="en-US" altLang="zh-CN" baseline="-25000" dirty="0"/>
              <a:t>SP</a:t>
            </a:r>
            <a:r>
              <a:rPr lang="en-US" altLang="zh-CN" dirty="0"/>
              <a:t> + T</a:t>
            </a:r>
            <a:r>
              <a:rPr lang="en-US" altLang="zh-CN" baseline="-25000" dirty="0"/>
              <a:t>SM</a:t>
            </a:r>
          </a:p>
          <a:p>
            <a:r>
              <a:rPr lang="zh-CN" altLang="en-US" dirty="0"/>
              <a:t>其中：</a:t>
            </a:r>
            <a:endParaRPr lang="en-US" altLang="zh-CN" dirty="0"/>
          </a:p>
          <a:p>
            <a:pPr lvl="1"/>
            <a:r>
              <a:rPr lang="en-US" altLang="zh-CN" dirty="0"/>
              <a:t>T</a:t>
            </a:r>
            <a:r>
              <a:rPr lang="en-US" altLang="zh-CN" baseline="-25000" dirty="0"/>
              <a:t>SP</a:t>
            </a:r>
            <a:r>
              <a:rPr lang="zh-CN" altLang="en-US" dirty="0"/>
              <a:t>是</a:t>
            </a:r>
            <a:r>
              <a:rPr lang="en-US" altLang="zh-CN" dirty="0"/>
              <a:t>DMA </a:t>
            </a:r>
            <a:r>
              <a:rPr lang="zh-CN" altLang="en-US" dirty="0"/>
              <a:t>外设端口访问和传输的总时间</a:t>
            </a:r>
            <a:endParaRPr lang="en-US" altLang="zh-CN" dirty="0"/>
          </a:p>
          <a:p>
            <a:pPr lvl="1"/>
            <a:r>
              <a:rPr lang="en-US" altLang="zh-CN" dirty="0"/>
              <a:t>T</a:t>
            </a:r>
            <a:r>
              <a:rPr lang="en-US" altLang="zh-CN" baseline="-25000" dirty="0"/>
              <a:t>SM</a:t>
            </a:r>
            <a:r>
              <a:rPr lang="zh-CN" altLang="en-US" dirty="0"/>
              <a:t>是 </a:t>
            </a:r>
            <a:r>
              <a:rPr lang="en-US" altLang="zh-CN" dirty="0"/>
              <a:t>DMA </a:t>
            </a:r>
            <a:r>
              <a:rPr lang="zh-CN" altLang="en-US" dirty="0"/>
              <a:t>存储器端口访问和传输的总时间</a:t>
            </a:r>
          </a:p>
        </p:txBody>
      </p:sp>
      <p:sp>
        <p:nvSpPr>
          <p:cNvPr id="4" name="日期占位符 3">
            <a:extLst>
              <a:ext uri="{FF2B5EF4-FFF2-40B4-BE49-F238E27FC236}">
                <a16:creationId xmlns:a16="http://schemas.microsoft.com/office/drawing/2014/main" id="{F3FF0F57-4A09-420F-B9E9-49661A201538}"/>
              </a:ext>
            </a:extLst>
          </p:cNvPr>
          <p:cNvSpPr>
            <a:spLocks noGrp="1"/>
          </p:cNvSpPr>
          <p:nvPr>
            <p:ph type="dt" sz="half" idx="10"/>
          </p:nvPr>
        </p:nvSpPr>
        <p:spPr/>
        <p:txBody>
          <a:bodyPr/>
          <a:lstStyle/>
          <a:p>
            <a:fld id="{CACA9556-8336-45B1-8FEF-94A1E340DBED}" type="datetime1">
              <a:rPr lang="zh-CN" altLang="en-US" smtClean="0"/>
              <a:pPr/>
              <a:t>2025/6/18</a:t>
            </a:fld>
            <a:endParaRPr lang="zh-CN" altLang="en-US"/>
          </a:p>
        </p:txBody>
      </p:sp>
      <p:sp>
        <p:nvSpPr>
          <p:cNvPr id="7" name="页脚占位符 6">
            <a:extLst>
              <a:ext uri="{FF2B5EF4-FFF2-40B4-BE49-F238E27FC236}">
                <a16:creationId xmlns:a16="http://schemas.microsoft.com/office/drawing/2014/main" id="{01C1EB4D-2157-4547-83FC-4AF199173357}"/>
              </a:ext>
            </a:extLst>
          </p:cNvPr>
          <p:cNvSpPr>
            <a:spLocks noGrp="1"/>
          </p:cNvSpPr>
          <p:nvPr>
            <p:ph type="ftr" sz="quarter" idx="11"/>
          </p:nvPr>
        </p:nvSpPr>
        <p:spPr/>
        <p:txBody>
          <a:bodyPr/>
          <a:lstStyle/>
          <a:p>
            <a:r>
              <a:rPr lang="zh-CN" altLang="en-US"/>
              <a:t>第一章 嵌入式系统概论</a:t>
            </a:r>
          </a:p>
        </p:txBody>
      </p:sp>
      <p:sp>
        <p:nvSpPr>
          <p:cNvPr id="8" name="灯片编号占位符 7">
            <a:extLst>
              <a:ext uri="{FF2B5EF4-FFF2-40B4-BE49-F238E27FC236}">
                <a16:creationId xmlns:a16="http://schemas.microsoft.com/office/drawing/2014/main" id="{778AB32D-E30B-4B77-982E-3BE4F9BFC1B3}"/>
              </a:ext>
            </a:extLst>
          </p:cNvPr>
          <p:cNvSpPr>
            <a:spLocks noGrp="1"/>
          </p:cNvSpPr>
          <p:nvPr>
            <p:ph type="sldNum" sz="quarter" idx="12"/>
          </p:nvPr>
        </p:nvSpPr>
        <p:spPr/>
        <p:txBody>
          <a:bodyPr/>
          <a:lstStyle/>
          <a:p>
            <a:fld id="{D2BE3B3C-08EA-47AD-A385-10D430A3A58B}" type="slidenum">
              <a:rPr lang="zh-CN" altLang="en-US" smtClean="0"/>
              <a:pPr/>
              <a:t>82</a:t>
            </a:fld>
            <a:endParaRPr lang="zh-CN" altLang="en-US"/>
          </a:p>
        </p:txBody>
      </p:sp>
    </p:spTree>
    <p:extLst>
      <p:ext uri="{BB962C8B-B14F-4D97-AF65-F5344CB8AC3E}">
        <p14:creationId xmlns:p14="http://schemas.microsoft.com/office/powerpoint/2010/main" val="39370716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3.4 ARM CPU</a:t>
            </a:r>
            <a:r>
              <a:rPr lang="zh-CN" altLang="en-US"/>
              <a:t>的总线结构</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40000"/>
              </a:lnSpc>
            </a:pPr>
            <a:r>
              <a:rPr lang="en-US" altLang="zh-CN" sz="2800" dirty="0"/>
              <a:t>ARM CPU</a:t>
            </a:r>
            <a:r>
              <a:rPr lang="zh-CN" altLang="en-US" sz="2800" dirty="0"/>
              <a:t>的总线发展历史</a:t>
            </a:r>
            <a:endParaRPr lang="en-US" altLang="zh-CN" sz="2800" dirty="0"/>
          </a:p>
          <a:p>
            <a:pPr lvl="1">
              <a:lnSpc>
                <a:spcPct val="140000"/>
              </a:lnSpc>
            </a:pPr>
            <a:r>
              <a:rPr lang="en-US" altLang="zh-CN" sz="2400" dirty="0"/>
              <a:t>ARM</a:t>
            </a:r>
            <a:r>
              <a:rPr lang="zh-CN" altLang="en-US" sz="2400" dirty="0"/>
              <a:t>公司于</a:t>
            </a:r>
            <a:r>
              <a:rPr lang="en-US" altLang="zh-CN" sz="2400" dirty="0"/>
              <a:t>1996</a:t>
            </a:r>
            <a:r>
              <a:rPr lang="zh-CN" altLang="en-US" sz="2400" dirty="0"/>
              <a:t>年提出</a:t>
            </a:r>
            <a:r>
              <a:rPr lang="en-US" altLang="zh-CN" sz="2400" b="1" dirty="0">
                <a:solidFill>
                  <a:srgbClr val="0070C0"/>
                </a:solidFill>
              </a:rPr>
              <a:t>AMBA</a:t>
            </a:r>
            <a:r>
              <a:rPr lang="zh-CN" altLang="en-US" sz="2400" dirty="0"/>
              <a:t>总线，包括</a:t>
            </a:r>
            <a:r>
              <a:rPr lang="en-US" altLang="zh-CN" sz="2400" dirty="0"/>
              <a:t>ASB</a:t>
            </a:r>
            <a:r>
              <a:rPr lang="zh-CN" altLang="en-US" sz="2400" dirty="0"/>
              <a:t>和</a:t>
            </a:r>
            <a:r>
              <a:rPr lang="en-US" altLang="zh-CN" sz="2400" dirty="0"/>
              <a:t>APB </a:t>
            </a:r>
          </a:p>
          <a:p>
            <a:pPr lvl="1">
              <a:lnSpc>
                <a:spcPct val="140000"/>
              </a:lnSpc>
            </a:pPr>
            <a:r>
              <a:rPr lang="en-US" altLang="zh-CN" sz="2400" dirty="0"/>
              <a:t>1999</a:t>
            </a:r>
            <a:r>
              <a:rPr lang="zh-CN" altLang="en-US" sz="2400" dirty="0"/>
              <a:t>年提出</a:t>
            </a:r>
            <a:r>
              <a:rPr lang="en-US" altLang="zh-CN" sz="2400" dirty="0"/>
              <a:t>AMBA 2</a:t>
            </a:r>
            <a:r>
              <a:rPr lang="zh-CN" altLang="en-US" sz="2400" dirty="0"/>
              <a:t>，增加了</a:t>
            </a:r>
            <a:r>
              <a:rPr lang="en-US" altLang="zh-CN" sz="2400" dirty="0"/>
              <a:t>AHB</a:t>
            </a:r>
            <a:r>
              <a:rPr lang="zh-CN" altLang="en-US" sz="2400" dirty="0"/>
              <a:t>，相关协议是单时钟边沿协议</a:t>
            </a:r>
            <a:endParaRPr lang="en-US" altLang="zh-CN" sz="2400" dirty="0"/>
          </a:p>
          <a:p>
            <a:pPr lvl="1">
              <a:lnSpc>
                <a:spcPct val="140000"/>
              </a:lnSpc>
            </a:pPr>
            <a:r>
              <a:rPr lang="en-US" altLang="zh-CN" sz="2400" dirty="0"/>
              <a:t>2003</a:t>
            </a:r>
            <a:r>
              <a:rPr lang="zh-CN" altLang="en-US" sz="2400" dirty="0"/>
              <a:t>年提出</a:t>
            </a:r>
            <a:r>
              <a:rPr lang="en-US" altLang="zh-CN" sz="2400" dirty="0"/>
              <a:t>AMBA 3</a:t>
            </a:r>
            <a:r>
              <a:rPr lang="zh-CN" altLang="en-US" sz="2400" dirty="0"/>
              <a:t>，增加了</a:t>
            </a:r>
            <a:r>
              <a:rPr lang="en-US" altLang="zh-CN" sz="2400" dirty="0"/>
              <a:t>AXI</a:t>
            </a:r>
            <a:r>
              <a:rPr lang="zh-CN" altLang="en-US" sz="2400" dirty="0"/>
              <a:t>以获得更高性能互联，增加了</a:t>
            </a:r>
            <a:r>
              <a:rPr lang="en-US" altLang="zh-CN" sz="2400" dirty="0"/>
              <a:t>ATB</a:t>
            </a:r>
            <a:r>
              <a:rPr lang="zh-CN" altLang="en-US" sz="2400" dirty="0"/>
              <a:t>作为</a:t>
            </a:r>
            <a:r>
              <a:rPr lang="en-US" altLang="zh-CN" sz="2400" dirty="0" err="1"/>
              <a:t>Coresight</a:t>
            </a:r>
            <a:r>
              <a:rPr lang="zh-CN" altLang="en-US" sz="2400" dirty="0"/>
              <a:t>片上调试和跟踪解决方案</a:t>
            </a:r>
            <a:endParaRPr lang="en-US" altLang="zh-CN" sz="2400" dirty="0"/>
          </a:p>
          <a:p>
            <a:pPr lvl="1">
              <a:lnSpc>
                <a:spcPct val="140000"/>
              </a:lnSpc>
            </a:pPr>
            <a:r>
              <a:rPr lang="en-US" altLang="zh-CN" sz="2400" dirty="0"/>
              <a:t>2010</a:t>
            </a:r>
            <a:r>
              <a:rPr lang="zh-CN" altLang="en-US" sz="2400" dirty="0"/>
              <a:t>年的</a:t>
            </a:r>
            <a:r>
              <a:rPr lang="en-US" altLang="zh-CN" sz="2400" dirty="0"/>
              <a:t>AMBA 4</a:t>
            </a:r>
            <a:r>
              <a:rPr lang="zh-CN" altLang="en-US" sz="2400" dirty="0"/>
              <a:t> </a:t>
            </a:r>
            <a:r>
              <a:rPr lang="en-US" altLang="zh-CN" sz="2400" dirty="0"/>
              <a:t>AXI 4</a:t>
            </a:r>
          </a:p>
          <a:p>
            <a:pPr lvl="1">
              <a:lnSpc>
                <a:spcPct val="140000"/>
              </a:lnSpc>
            </a:pPr>
            <a:r>
              <a:rPr lang="en-US" altLang="zh-CN" sz="2400" dirty="0"/>
              <a:t>2011</a:t>
            </a:r>
            <a:r>
              <a:rPr lang="zh-CN" altLang="en-US" sz="2400" dirty="0"/>
              <a:t>年用</a:t>
            </a:r>
            <a:r>
              <a:rPr lang="en-US" altLang="zh-CN" sz="2400" dirty="0"/>
              <a:t>AMBA 4 ACE</a:t>
            </a:r>
            <a:r>
              <a:rPr lang="zh-CN" altLang="en-US" sz="2400" dirty="0"/>
              <a:t>扩展了系统一致性</a:t>
            </a:r>
            <a:endParaRPr lang="en-US" altLang="zh-CN" sz="2400" dirty="0"/>
          </a:p>
          <a:p>
            <a:pPr lvl="1">
              <a:lnSpc>
                <a:spcPct val="140000"/>
              </a:lnSpc>
            </a:pPr>
            <a:r>
              <a:rPr lang="en-US" altLang="zh-CN" sz="2400" dirty="0"/>
              <a:t>2013</a:t>
            </a:r>
            <a:r>
              <a:rPr lang="zh-CN" altLang="en-US" sz="2400" dirty="0"/>
              <a:t>年提出了</a:t>
            </a:r>
            <a:r>
              <a:rPr lang="en-US" altLang="zh-CN" sz="2400" dirty="0"/>
              <a:t>AMBA 5 CHI </a:t>
            </a:r>
            <a:r>
              <a:rPr lang="zh-CN" altLang="en-US" sz="2400" dirty="0"/>
              <a:t>，高速传输层协议得到了重新设计，总线的拥塞控制也有改善</a:t>
            </a:r>
            <a:endParaRPr lang="en-US" altLang="zh-CN" sz="2400" dirty="0"/>
          </a:p>
        </p:txBody>
      </p:sp>
      <p:sp>
        <p:nvSpPr>
          <p:cNvPr id="4" name="日期占位符 3">
            <a:extLst>
              <a:ext uri="{FF2B5EF4-FFF2-40B4-BE49-F238E27FC236}">
                <a16:creationId xmlns:a16="http://schemas.microsoft.com/office/drawing/2014/main" id="{FAD608DA-F2D0-4F5D-9F02-4543E359C1AE}"/>
              </a:ext>
            </a:extLst>
          </p:cNvPr>
          <p:cNvSpPr>
            <a:spLocks noGrp="1"/>
          </p:cNvSpPr>
          <p:nvPr>
            <p:ph type="dt" sz="half" idx="10"/>
          </p:nvPr>
        </p:nvSpPr>
        <p:spPr/>
        <p:txBody>
          <a:bodyPr/>
          <a:lstStyle/>
          <a:p>
            <a:fld id="{FBAC07C0-FC65-4698-A4F6-9538B79FA584}"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B1EA8BD3-ACEE-4A7D-AB19-2181E0A9648B}"/>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297FB4B2-28BB-472F-B440-96F95E57A4B6}"/>
              </a:ext>
            </a:extLst>
          </p:cNvPr>
          <p:cNvSpPr>
            <a:spLocks noGrp="1"/>
          </p:cNvSpPr>
          <p:nvPr>
            <p:ph type="sldNum" sz="quarter" idx="12"/>
          </p:nvPr>
        </p:nvSpPr>
        <p:spPr/>
        <p:txBody>
          <a:bodyPr/>
          <a:lstStyle/>
          <a:p>
            <a:fld id="{D2BE3B3C-08EA-47AD-A385-10D430A3A58B}" type="slidenum">
              <a:rPr lang="zh-CN" altLang="en-US" smtClean="0"/>
              <a:pPr/>
              <a:t>83</a:t>
            </a:fld>
            <a:endParaRPr lang="zh-CN" altLang="en-US"/>
          </a:p>
        </p:txBody>
      </p:sp>
    </p:spTree>
    <p:extLst>
      <p:ext uri="{BB962C8B-B14F-4D97-AF65-F5344CB8AC3E}">
        <p14:creationId xmlns:p14="http://schemas.microsoft.com/office/powerpoint/2010/main" val="2588044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AMBA2</a:t>
            </a:r>
            <a:r>
              <a:rPr lang="zh-CN" altLang="en-US"/>
              <a:t>架构</a:t>
            </a:r>
            <a:endParaRPr lang="zh-CN" altLang="en-US" dirty="0"/>
          </a:p>
        </p:txBody>
      </p:sp>
      <p:sp>
        <p:nvSpPr>
          <p:cNvPr id="3" name="内容占位符 2"/>
          <p:cNvSpPr>
            <a:spLocks noGrp="1"/>
          </p:cNvSpPr>
          <p:nvPr>
            <p:ph idx="1"/>
          </p:nvPr>
        </p:nvSpPr>
        <p:spPr>
          <a:xfrm>
            <a:off x="235879" y="1040731"/>
            <a:ext cx="8672242" cy="4776537"/>
          </a:xfrm>
        </p:spPr>
        <p:txBody>
          <a:bodyPr/>
          <a:lstStyle/>
          <a:p>
            <a:r>
              <a:rPr lang="en-US" altLang="zh-CN" sz="2400" dirty="0"/>
              <a:t>AMBA 2</a:t>
            </a:r>
            <a:r>
              <a:rPr lang="zh-CN" altLang="en-US" sz="2400" dirty="0"/>
              <a:t>协议规范包括四个部分：</a:t>
            </a:r>
            <a:r>
              <a:rPr lang="en-US" altLang="zh-CN" sz="2400" dirty="0"/>
              <a:t>AHB</a:t>
            </a:r>
            <a:r>
              <a:rPr lang="zh-CN" altLang="en-US" sz="2400" dirty="0"/>
              <a:t>、</a:t>
            </a:r>
            <a:r>
              <a:rPr lang="en-US" altLang="zh-CN" sz="2400" dirty="0"/>
              <a:t>ASB</a:t>
            </a:r>
            <a:r>
              <a:rPr lang="zh-CN" altLang="en-US" sz="2400" dirty="0"/>
              <a:t>、</a:t>
            </a:r>
            <a:r>
              <a:rPr lang="en-US" altLang="zh-CN" sz="2400" dirty="0"/>
              <a:t>APB</a:t>
            </a:r>
            <a:r>
              <a:rPr lang="zh-CN" altLang="en-US" sz="2400" dirty="0"/>
              <a:t>和</a:t>
            </a:r>
            <a:r>
              <a:rPr lang="en-US" altLang="zh-CN" sz="2400" dirty="0"/>
              <a:t>Test Methodology</a:t>
            </a:r>
          </a:p>
          <a:p>
            <a:r>
              <a:rPr lang="en-US" altLang="zh-CN" sz="2400" dirty="0"/>
              <a:t>AHB</a:t>
            </a:r>
            <a:r>
              <a:rPr lang="zh-CN" altLang="en-US" sz="2400" dirty="0"/>
              <a:t>相连采用了带有主从设备的共享总线结构形式</a:t>
            </a:r>
            <a:endParaRPr lang="en-US" altLang="zh-CN" sz="2400" dirty="0"/>
          </a:p>
          <a:p>
            <a:pPr lvl="1"/>
            <a:r>
              <a:rPr lang="zh-CN" altLang="en-US" sz="2000" dirty="0"/>
              <a:t>主设备是向从设备发出读写操作的模块</a:t>
            </a:r>
            <a:endParaRPr lang="en-US" altLang="zh-CN" sz="2000" dirty="0"/>
          </a:p>
          <a:p>
            <a:pPr lvl="1"/>
            <a:r>
              <a:rPr lang="zh-CN" altLang="en-US" sz="2000" dirty="0"/>
              <a:t>从设备是接收命令并做出反应的模块</a:t>
            </a:r>
            <a:endParaRPr lang="en-US" altLang="zh-CN" sz="2000" dirty="0"/>
          </a:p>
        </p:txBody>
      </p:sp>
      <p:sp>
        <p:nvSpPr>
          <p:cNvPr id="5" name="日期占位符 4">
            <a:extLst>
              <a:ext uri="{FF2B5EF4-FFF2-40B4-BE49-F238E27FC236}">
                <a16:creationId xmlns:a16="http://schemas.microsoft.com/office/drawing/2014/main" id="{E0A092EF-D698-4C82-A762-A1ADA4DD6155}"/>
              </a:ext>
            </a:extLst>
          </p:cNvPr>
          <p:cNvSpPr>
            <a:spLocks noGrp="1"/>
          </p:cNvSpPr>
          <p:nvPr>
            <p:ph type="dt" sz="half" idx="10"/>
          </p:nvPr>
        </p:nvSpPr>
        <p:spPr/>
        <p:txBody>
          <a:bodyPr/>
          <a:lstStyle/>
          <a:p>
            <a:fld id="{9FB2BB06-D1C6-475C-9EE5-02A98259D949}"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3BA2BC3F-71A1-4EBC-A11D-7B6FF6925F49}"/>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898FFDDB-104B-47D0-9B27-555265A4BFF1}"/>
              </a:ext>
            </a:extLst>
          </p:cNvPr>
          <p:cNvSpPr>
            <a:spLocks noGrp="1"/>
          </p:cNvSpPr>
          <p:nvPr>
            <p:ph type="sldNum" sz="quarter" idx="12"/>
          </p:nvPr>
        </p:nvSpPr>
        <p:spPr/>
        <p:txBody>
          <a:bodyPr/>
          <a:lstStyle/>
          <a:p>
            <a:fld id="{D2BE3B3C-08EA-47AD-A385-10D430A3A58B}" type="slidenum">
              <a:rPr lang="zh-CN" altLang="en-US" smtClean="0"/>
              <a:pPr/>
              <a:t>84</a:t>
            </a:fld>
            <a:endParaRPr lang="zh-CN" altLang="en-US"/>
          </a:p>
        </p:txBody>
      </p:sp>
      <p:pic>
        <p:nvPicPr>
          <p:cNvPr id="9" name="图片 8">
            <a:extLst>
              <a:ext uri="{FF2B5EF4-FFF2-40B4-BE49-F238E27FC236}">
                <a16:creationId xmlns:a16="http://schemas.microsoft.com/office/drawing/2014/main" id="{65EB6C23-ADB6-4061-8546-D93C7F3854D6}"/>
              </a:ext>
            </a:extLst>
          </p:cNvPr>
          <p:cNvPicPr>
            <a:picLocks noChangeAspect="1"/>
          </p:cNvPicPr>
          <p:nvPr/>
        </p:nvPicPr>
        <p:blipFill>
          <a:blip r:embed="rId2"/>
          <a:stretch>
            <a:fillRect/>
          </a:stretch>
        </p:blipFill>
        <p:spPr>
          <a:xfrm>
            <a:off x="291164" y="3721244"/>
            <a:ext cx="8658225" cy="2428875"/>
          </a:xfrm>
          <a:prstGeom prst="rect">
            <a:avLst/>
          </a:prstGeom>
        </p:spPr>
      </p:pic>
    </p:spTree>
    <p:extLst>
      <p:ext uri="{BB962C8B-B14F-4D97-AF65-F5344CB8AC3E}">
        <p14:creationId xmlns:p14="http://schemas.microsoft.com/office/powerpoint/2010/main" val="35698512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1026534"/>
          </a:xfrm>
        </p:spPr>
        <p:txBody>
          <a:bodyPr/>
          <a:lstStyle/>
          <a:p>
            <a:r>
              <a:rPr lang="en-US" altLang="zh-CN" dirty="0"/>
              <a:t>AHB</a:t>
            </a:r>
            <a:r>
              <a:rPr lang="zh-CN" altLang="en-US" dirty="0"/>
              <a:t>总线</a:t>
            </a:r>
            <a:r>
              <a:rPr lang="en-US" altLang="zh-CN" dirty="0"/>
              <a:t>- SoC</a:t>
            </a:r>
            <a:r>
              <a:rPr lang="zh-CN" altLang="en-US" dirty="0"/>
              <a:t>的片上系统总线</a:t>
            </a:r>
          </a:p>
        </p:txBody>
      </p:sp>
      <p:sp>
        <p:nvSpPr>
          <p:cNvPr id="3" name="内容占位符 2"/>
          <p:cNvSpPr>
            <a:spLocks noGrp="1"/>
          </p:cNvSpPr>
          <p:nvPr>
            <p:ph idx="1"/>
          </p:nvPr>
        </p:nvSpPr>
        <p:spPr>
          <a:xfrm>
            <a:off x="291164" y="1395663"/>
            <a:ext cx="8672242" cy="4776537"/>
          </a:xfrm>
        </p:spPr>
        <p:txBody>
          <a:bodyPr>
            <a:normAutofit fontScale="85000" lnSpcReduction="20000"/>
          </a:bodyPr>
          <a:lstStyle/>
          <a:p>
            <a:r>
              <a:rPr lang="zh-CN" altLang="en-US" dirty="0"/>
              <a:t>最多可以支持</a:t>
            </a:r>
            <a:r>
              <a:rPr lang="en-US" altLang="zh-CN" dirty="0"/>
              <a:t>16</a:t>
            </a:r>
            <a:r>
              <a:rPr lang="zh-CN" altLang="en-US" dirty="0"/>
              <a:t>个主设备和任意多个从设备，如果主设备数目大于</a:t>
            </a:r>
            <a:r>
              <a:rPr lang="en-US" altLang="zh-CN" dirty="0"/>
              <a:t>16</a:t>
            </a:r>
            <a:r>
              <a:rPr lang="zh-CN" altLang="en-US" dirty="0"/>
              <a:t>，则需再加一层结构，通过桥接器形成多层</a:t>
            </a:r>
            <a:r>
              <a:rPr lang="en-US" altLang="zh-CN" dirty="0"/>
              <a:t>AHB</a:t>
            </a:r>
            <a:r>
              <a:rPr lang="zh-CN" altLang="en-US" dirty="0"/>
              <a:t>来扩展。</a:t>
            </a:r>
          </a:p>
          <a:p>
            <a:r>
              <a:rPr lang="en-US" altLang="zh-CN" dirty="0"/>
              <a:t>AHB</a:t>
            </a:r>
            <a:r>
              <a:rPr lang="zh-CN" altLang="en-US" dirty="0"/>
              <a:t>主要用于重要和速度要求较高的模块（如</a:t>
            </a:r>
            <a:r>
              <a:rPr lang="en-US" altLang="zh-CN" dirty="0"/>
              <a:t>CPU</a:t>
            </a:r>
            <a:r>
              <a:rPr lang="zh-CN" altLang="en-US" dirty="0"/>
              <a:t>、</a:t>
            </a:r>
            <a:r>
              <a:rPr lang="en-US" altLang="zh-CN" dirty="0"/>
              <a:t>DMA</a:t>
            </a:r>
            <a:r>
              <a:rPr lang="zh-CN" altLang="en-US" dirty="0"/>
              <a:t>和</a:t>
            </a:r>
            <a:r>
              <a:rPr lang="en-US" altLang="zh-CN" dirty="0"/>
              <a:t>DSP</a:t>
            </a:r>
            <a:r>
              <a:rPr lang="zh-CN" altLang="en-US" dirty="0"/>
              <a:t>等）之间的连接。</a:t>
            </a:r>
            <a:endParaRPr lang="en-US" altLang="zh-CN" dirty="0"/>
          </a:p>
          <a:p>
            <a:r>
              <a:rPr lang="zh-CN" altLang="en-US" dirty="0"/>
              <a:t>特性</a:t>
            </a:r>
            <a:endParaRPr lang="en-US" altLang="zh-CN" dirty="0"/>
          </a:p>
          <a:p>
            <a:pPr lvl="1"/>
            <a:r>
              <a:rPr lang="zh-CN" altLang="en-US" dirty="0"/>
              <a:t>单个时钟边沿操作</a:t>
            </a:r>
            <a:endParaRPr lang="en-US" altLang="zh-CN" dirty="0"/>
          </a:p>
          <a:p>
            <a:pPr lvl="1"/>
            <a:r>
              <a:rPr lang="zh-CN" altLang="en-US" dirty="0"/>
              <a:t>非三态的实现方式</a:t>
            </a:r>
            <a:endParaRPr lang="en-US" altLang="zh-CN" dirty="0"/>
          </a:p>
          <a:p>
            <a:pPr lvl="1"/>
            <a:r>
              <a:rPr lang="zh-CN" altLang="en-US" dirty="0"/>
              <a:t>支持猝发传输</a:t>
            </a:r>
            <a:endParaRPr lang="en-US" altLang="zh-CN" dirty="0"/>
          </a:p>
          <a:p>
            <a:pPr lvl="1"/>
            <a:r>
              <a:rPr lang="zh-CN" altLang="en-US" dirty="0"/>
              <a:t>支持分段传输</a:t>
            </a:r>
            <a:endParaRPr lang="en-US" altLang="zh-CN" dirty="0"/>
          </a:p>
        </p:txBody>
      </p:sp>
      <p:sp>
        <p:nvSpPr>
          <p:cNvPr id="4" name="日期占位符 3">
            <a:extLst>
              <a:ext uri="{FF2B5EF4-FFF2-40B4-BE49-F238E27FC236}">
                <a16:creationId xmlns:a16="http://schemas.microsoft.com/office/drawing/2014/main" id="{549F58A7-C973-426B-AF02-5831E012377A}"/>
              </a:ext>
            </a:extLst>
          </p:cNvPr>
          <p:cNvSpPr>
            <a:spLocks noGrp="1"/>
          </p:cNvSpPr>
          <p:nvPr>
            <p:ph type="dt" sz="half" idx="10"/>
          </p:nvPr>
        </p:nvSpPr>
        <p:spPr>
          <a:xfrm>
            <a:off x="5992368" y="6272785"/>
            <a:ext cx="2455164" cy="365125"/>
          </a:xfrm>
        </p:spPr>
        <p:txBody>
          <a:bodyPr/>
          <a:lstStyle/>
          <a:p>
            <a:fld id="{AF85D7CB-B77E-423E-8C50-550D637F9B10}"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C4E02281-5253-4AD6-A833-A30D8BBC5831}"/>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6FE3100E-A815-490B-8DEC-76E4E8320BB2}"/>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85</a:t>
            </a:fld>
            <a:endParaRPr lang="zh-CN" altLang="en-US"/>
          </a:p>
        </p:txBody>
      </p:sp>
      <p:sp>
        <p:nvSpPr>
          <p:cNvPr id="13" name="文本框 12">
            <a:extLst>
              <a:ext uri="{FF2B5EF4-FFF2-40B4-BE49-F238E27FC236}">
                <a16:creationId xmlns:a16="http://schemas.microsoft.com/office/drawing/2014/main" id="{88A596BB-71B0-4428-AA01-0355DDCD90D7}"/>
              </a:ext>
            </a:extLst>
          </p:cNvPr>
          <p:cNvSpPr txBox="1"/>
          <p:nvPr/>
        </p:nvSpPr>
        <p:spPr>
          <a:xfrm>
            <a:off x="3501735" y="4307762"/>
            <a:ext cx="5461289" cy="1800493"/>
          </a:xfrm>
          <a:prstGeom prst="rect">
            <a:avLst/>
          </a:prstGeom>
          <a:noFill/>
        </p:spPr>
        <p:txBody>
          <a:bodyPr wrap="square">
            <a:spAutoFit/>
          </a:bodyPr>
          <a:lstStyle/>
          <a:p>
            <a:pPr marL="800100" lvl="1" indent="-342900">
              <a:spcBef>
                <a:spcPts val="400"/>
              </a:spcBef>
              <a:spcAft>
                <a:spcPts val="200"/>
              </a:spcAft>
              <a:buClr>
                <a:schemeClr val="accent2"/>
              </a:buClr>
              <a:buSzPct val="5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支持多个主控制器</a:t>
            </a:r>
            <a:endParaRPr lang="en-US" altLang="zh-CN" sz="2400" dirty="0">
              <a:latin typeface="微软雅黑" panose="020B0503020204020204" pitchFamily="34" charset="-122"/>
              <a:ea typeface="微软雅黑" panose="020B0503020204020204" pitchFamily="34" charset="-122"/>
            </a:endParaRPr>
          </a:p>
          <a:p>
            <a:pPr marL="800100" lvl="1" indent="-342900">
              <a:spcBef>
                <a:spcPts val="400"/>
              </a:spcBef>
              <a:spcAft>
                <a:spcPts val="200"/>
              </a:spcAft>
              <a:buClr>
                <a:schemeClr val="accent2"/>
              </a:buClr>
              <a:buSzPct val="5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可配置成</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a:t>
            </a:r>
            <a:r>
              <a:rPr lang="en-US" altLang="zh-CN" sz="2400" dirty="0">
                <a:latin typeface="微软雅黑" panose="020B0503020204020204" pitchFamily="34" charset="-122"/>
                <a:ea typeface="微软雅黑" panose="020B0503020204020204" pitchFamily="34" charset="-122"/>
              </a:rPr>
              <a:t>-128</a:t>
            </a:r>
            <a:r>
              <a:rPr lang="zh-CN" altLang="en-US" sz="2400" dirty="0">
                <a:latin typeface="微软雅黑" panose="020B0503020204020204" pitchFamily="34" charset="-122"/>
                <a:ea typeface="微软雅黑" panose="020B0503020204020204" pitchFamily="34" charset="-122"/>
              </a:rPr>
              <a:t>位总线宽度</a:t>
            </a:r>
            <a:endParaRPr lang="en-US" altLang="zh-CN" sz="2400" dirty="0">
              <a:latin typeface="微软雅黑" panose="020B0503020204020204" pitchFamily="34" charset="-122"/>
              <a:ea typeface="微软雅黑" panose="020B0503020204020204" pitchFamily="34" charset="-122"/>
            </a:endParaRPr>
          </a:p>
          <a:p>
            <a:pPr marL="800100" lvl="1" indent="-342900">
              <a:spcBef>
                <a:spcPts val="400"/>
              </a:spcBef>
              <a:spcAft>
                <a:spcPts val="200"/>
              </a:spcAft>
              <a:buClr>
                <a:schemeClr val="accent2"/>
              </a:buClr>
              <a:buSzPct val="5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支持流水线操作</a:t>
            </a:r>
            <a:endParaRPr lang="en-US" altLang="zh-CN" sz="2400" dirty="0">
              <a:latin typeface="微软雅黑" panose="020B0503020204020204" pitchFamily="34" charset="-122"/>
              <a:ea typeface="微软雅黑" panose="020B0503020204020204" pitchFamily="34" charset="-122"/>
            </a:endParaRPr>
          </a:p>
          <a:p>
            <a:pPr marL="800100" lvl="1" indent="-342900">
              <a:spcBef>
                <a:spcPts val="400"/>
              </a:spcBef>
              <a:spcAft>
                <a:spcPts val="200"/>
              </a:spcAft>
              <a:buClr>
                <a:schemeClr val="accent2"/>
              </a:buClr>
              <a:buSzPct val="5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支持字节、半字节和字的传输</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77213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0513" y="282575"/>
            <a:ext cx="8672512" cy="633071"/>
          </a:xfrm>
        </p:spPr>
        <p:txBody>
          <a:bodyPr/>
          <a:lstStyle/>
          <a:p>
            <a:r>
              <a:rPr lang="en-US" altLang="zh-CN" dirty="0"/>
              <a:t>AHB</a:t>
            </a:r>
            <a:r>
              <a:rPr lang="zh-CN" altLang="en-US" dirty="0"/>
              <a:t>总线结构</a:t>
            </a:r>
          </a:p>
        </p:txBody>
      </p:sp>
      <p:sp>
        <p:nvSpPr>
          <p:cNvPr id="3" name="内容占位符 2"/>
          <p:cNvSpPr>
            <a:spLocks noGrp="1"/>
          </p:cNvSpPr>
          <p:nvPr>
            <p:ph idx="1"/>
          </p:nvPr>
        </p:nvSpPr>
        <p:spPr>
          <a:xfrm>
            <a:off x="290513" y="2109355"/>
            <a:ext cx="8672512" cy="3757271"/>
          </a:xfrm>
        </p:spPr>
        <p:txBody>
          <a:bodyPr>
            <a:normAutofit/>
          </a:bodyPr>
          <a:lstStyle/>
          <a:p>
            <a:r>
              <a:rPr lang="en-US" altLang="zh-CN" sz="2800" dirty="0"/>
              <a:t>AHB</a:t>
            </a:r>
            <a:r>
              <a:rPr lang="zh-CN" altLang="en-US" sz="2800" dirty="0"/>
              <a:t>总线连接构成的系统由主设备、从设备和基础结构</a:t>
            </a:r>
            <a:r>
              <a:rPr lang="en-US" altLang="zh-CN" sz="2800" dirty="0"/>
              <a:t>3</a:t>
            </a:r>
            <a:r>
              <a:rPr lang="zh-CN" altLang="en-US" sz="2800" dirty="0"/>
              <a:t>部分组成</a:t>
            </a:r>
            <a:endParaRPr lang="en-US" altLang="zh-CN" sz="2800" dirty="0"/>
          </a:p>
        </p:txBody>
      </p:sp>
      <p:sp>
        <p:nvSpPr>
          <p:cNvPr id="4" name="日期占位符 3">
            <a:extLst>
              <a:ext uri="{FF2B5EF4-FFF2-40B4-BE49-F238E27FC236}">
                <a16:creationId xmlns:a16="http://schemas.microsoft.com/office/drawing/2014/main" id="{C1E87720-347D-4684-A63B-7D3BFCA056F3}"/>
              </a:ext>
            </a:extLst>
          </p:cNvPr>
          <p:cNvSpPr>
            <a:spLocks noGrp="1"/>
          </p:cNvSpPr>
          <p:nvPr>
            <p:ph type="dt" sz="half" idx="10"/>
          </p:nvPr>
        </p:nvSpPr>
        <p:spPr>
          <a:xfrm>
            <a:off x="5992368" y="6272785"/>
            <a:ext cx="2455164" cy="365125"/>
          </a:xfrm>
        </p:spPr>
        <p:txBody>
          <a:bodyPr/>
          <a:lstStyle/>
          <a:p>
            <a:fld id="{6BAC00CF-264E-4CBD-9173-43D5A63B06FF}"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0851E255-1435-4FEF-A6D6-0EEEA7143E90}"/>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558EEA24-A675-4D22-B5E6-8486BDA8A008}"/>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86</a:t>
            </a:fld>
            <a:endParaRPr lang="zh-CN" altLang="en-US"/>
          </a:p>
        </p:txBody>
      </p:sp>
    </p:spTree>
    <p:extLst>
      <p:ext uri="{BB962C8B-B14F-4D97-AF65-F5344CB8AC3E}">
        <p14:creationId xmlns:p14="http://schemas.microsoft.com/office/powerpoint/2010/main" val="2522899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0513" y="282575"/>
            <a:ext cx="8672512" cy="633071"/>
          </a:xfrm>
        </p:spPr>
        <p:txBody>
          <a:bodyPr/>
          <a:lstStyle/>
          <a:p>
            <a:r>
              <a:rPr lang="en-US" altLang="zh-CN" dirty="0"/>
              <a:t>AHB</a:t>
            </a:r>
            <a:r>
              <a:rPr lang="zh-CN" altLang="en-US" dirty="0"/>
              <a:t>总线结构</a:t>
            </a:r>
          </a:p>
        </p:txBody>
      </p:sp>
      <p:sp>
        <p:nvSpPr>
          <p:cNvPr id="4" name="日期占位符 3">
            <a:extLst>
              <a:ext uri="{FF2B5EF4-FFF2-40B4-BE49-F238E27FC236}">
                <a16:creationId xmlns:a16="http://schemas.microsoft.com/office/drawing/2014/main" id="{C1E87720-347D-4684-A63B-7D3BFCA056F3}"/>
              </a:ext>
            </a:extLst>
          </p:cNvPr>
          <p:cNvSpPr>
            <a:spLocks noGrp="1"/>
          </p:cNvSpPr>
          <p:nvPr>
            <p:ph type="dt" sz="half" idx="10"/>
          </p:nvPr>
        </p:nvSpPr>
        <p:spPr>
          <a:xfrm>
            <a:off x="5992368" y="6272785"/>
            <a:ext cx="2455164" cy="365125"/>
          </a:xfrm>
        </p:spPr>
        <p:txBody>
          <a:bodyPr/>
          <a:lstStyle/>
          <a:p>
            <a:fld id="{6BAC00CF-264E-4CBD-9173-43D5A63B06FF}"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0851E255-1435-4FEF-A6D6-0EEEA7143E90}"/>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558EEA24-A675-4D22-B5E6-8486BDA8A008}"/>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87</a:t>
            </a:fld>
            <a:endParaRPr lang="zh-CN" altLang="en-US"/>
          </a:p>
        </p:txBody>
      </p:sp>
      <p:pic>
        <p:nvPicPr>
          <p:cNvPr id="11" name="图片 10">
            <a:extLst>
              <a:ext uri="{FF2B5EF4-FFF2-40B4-BE49-F238E27FC236}">
                <a16:creationId xmlns:a16="http://schemas.microsoft.com/office/drawing/2014/main" id="{ACC143F9-6683-4007-AA77-95E145D08831}"/>
              </a:ext>
            </a:extLst>
          </p:cNvPr>
          <p:cNvPicPr>
            <a:picLocks noChangeAspect="1"/>
          </p:cNvPicPr>
          <p:nvPr/>
        </p:nvPicPr>
        <p:blipFill>
          <a:blip r:embed="rId2"/>
          <a:stretch>
            <a:fillRect/>
          </a:stretch>
        </p:blipFill>
        <p:spPr>
          <a:xfrm>
            <a:off x="290513" y="104775"/>
            <a:ext cx="6677025" cy="6648450"/>
          </a:xfrm>
          <a:prstGeom prst="rect">
            <a:avLst/>
          </a:prstGeom>
        </p:spPr>
      </p:pic>
    </p:spTree>
    <p:extLst>
      <p:ext uri="{BB962C8B-B14F-4D97-AF65-F5344CB8AC3E}">
        <p14:creationId xmlns:p14="http://schemas.microsoft.com/office/powerpoint/2010/main" val="9305290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1026534"/>
          </a:xfrm>
        </p:spPr>
        <p:txBody>
          <a:bodyPr>
            <a:normAutofit/>
          </a:bodyPr>
          <a:lstStyle/>
          <a:p>
            <a:r>
              <a:rPr lang="en-US" altLang="zh-CN" dirty="0"/>
              <a:t> APB</a:t>
            </a:r>
            <a:r>
              <a:rPr lang="zh-CN" altLang="en-US" dirty="0"/>
              <a:t>总线</a:t>
            </a:r>
          </a:p>
        </p:txBody>
      </p:sp>
      <p:sp>
        <p:nvSpPr>
          <p:cNvPr id="3" name="内容占位符 2"/>
          <p:cNvSpPr>
            <a:spLocks noGrp="1"/>
          </p:cNvSpPr>
          <p:nvPr>
            <p:ph idx="1"/>
          </p:nvPr>
        </p:nvSpPr>
        <p:spPr>
          <a:xfrm>
            <a:off x="290513" y="1194955"/>
            <a:ext cx="8672512" cy="4977245"/>
          </a:xfrm>
        </p:spPr>
        <p:txBody>
          <a:bodyPr>
            <a:normAutofit fontScale="85000" lnSpcReduction="20000"/>
          </a:bodyPr>
          <a:lstStyle/>
          <a:p>
            <a:r>
              <a:rPr lang="en-US" altLang="zh-CN" dirty="0"/>
              <a:t>APB</a:t>
            </a:r>
            <a:r>
              <a:rPr lang="zh-CN" altLang="en-US" dirty="0"/>
              <a:t>桥是</a:t>
            </a:r>
            <a:r>
              <a:rPr lang="en-US" altLang="zh-CN" dirty="0"/>
              <a:t>APB</a:t>
            </a:r>
            <a:r>
              <a:rPr lang="zh-CN" altLang="en-US" dirty="0"/>
              <a:t>总线上唯一的主设备，</a:t>
            </a:r>
            <a:r>
              <a:rPr lang="en-US" altLang="zh-CN" dirty="0"/>
              <a:t>AHB</a:t>
            </a:r>
            <a:r>
              <a:rPr lang="zh-CN" altLang="en-US" dirty="0"/>
              <a:t>系统总线上的从设备。实现</a:t>
            </a:r>
            <a:r>
              <a:rPr lang="en-US" altLang="zh-CN" dirty="0"/>
              <a:t>AHB</a:t>
            </a:r>
            <a:r>
              <a:rPr lang="zh-CN" altLang="en-US" dirty="0"/>
              <a:t>协议到</a:t>
            </a:r>
            <a:r>
              <a:rPr lang="en-US" altLang="zh-CN" dirty="0"/>
              <a:t>APB</a:t>
            </a:r>
            <a:r>
              <a:rPr lang="zh-CN" altLang="en-US" dirty="0"/>
              <a:t>协议的转换</a:t>
            </a:r>
            <a:endParaRPr lang="en-US" altLang="zh-CN" dirty="0"/>
          </a:p>
          <a:p>
            <a:pPr lvl="1"/>
            <a:r>
              <a:rPr lang="zh-CN" altLang="en-US" dirty="0"/>
              <a:t>锁存来自</a:t>
            </a:r>
            <a:r>
              <a:rPr lang="en-US" altLang="zh-CN" dirty="0"/>
              <a:t>AHB</a:t>
            </a:r>
            <a:r>
              <a:rPr lang="zh-CN" altLang="en-US" dirty="0"/>
              <a:t>系统总线的地址、数据和控制信号</a:t>
            </a:r>
            <a:endParaRPr lang="en-US" altLang="zh-CN" dirty="0"/>
          </a:p>
          <a:p>
            <a:pPr lvl="1"/>
            <a:r>
              <a:rPr lang="zh-CN" altLang="en-US" dirty="0"/>
              <a:t>提供二级译码产生</a:t>
            </a:r>
            <a:r>
              <a:rPr lang="en-US" altLang="zh-CN" dirty="0"/>
              <a:t>APB</a:t>
            </a:r>
            <a:r>
              <a:rPr lang="zh-CN" altLang="en-US" dirty="0"/>
              <a:t>外围设备的选择信号</a:t>
            </a:r>
          </a:p>
          <a:p>
            <a:r>
              <a:rPr lang="en-US" altLang="zh-CN" dirty="0"/>
              <a:t>APB</a:t>
            </a:r>
            <a:r>
              <a:rPr lang="zh-CN" altLang="en-US" dirty="0"/>
              <a:t>连接低带宽的外设，例如</a:t>
            </a:r>
            <a:r>
              <a:rPr lang="en-US" altLang="zh-CN" dirty="0"/>
              <a:t>UART</a:t>
            </a:r>
            <a:r>
              <a:rPr lang="zh-CN" altLang="en-US" dirty="0"/>
              <a:t>、</a:t>
            </a:r>
            <a:r>
              <a:rPr lang="en-US" altLang="zh-CN" dirty="0"/>
              <a:t>IEEE 1284</a:t>
            </a:r>
            <a:r>
              <a:rPr lang="zh-CN" altLang="en-US" dirty="0"/>
              <a:t>并口等</a:t>
            </a:r>
            <a:endParaRPr lang="en-US" altLang="zh-CN" dirty="0"/>
          </a:p>
          <a:p>
            <a:r>
              <a:rPr lang="en-US" altLang="zh-CN" dirty="0"/>
              <a:t>APB</a:t>
            </a:r>
            <a:r>
              <a:rPr lang="zh-CN" altLang="en-US" dirty="0"/>
              <a:t>特性</a:t>
            </a:r>
            <a:endParaRPr lang="en-US" altLang="zh-CN" dirty="0"/>
          </a:p>
          <a:p>
            <a:pPr lvl="1"/>
            <a:r>
              <a:rPr lang="zh-CN" altLang="en-US" dirty="0"/>
              <a:t>两个时钟周期传输</a:t>
            </a:r>
            <a:endParaRPr lang="en-US" altLang="zh-CN" dirty="0"/>
          </a:p>
          <a:p>
            <a:pPr lvl="1"/>
            <a:r>
              <a:rPr lang="zh-CN" altLang="en-US" dirty="0"/>
              <a:t>无需等待周期和响应信号</a:t>
            </a:r>
            <a:endParaRPr lang="en-US" altLang="zh-CN" dirty="0"/>
          </a:p>
          <a:p>
            <a:pPr lvl="1"/>
            <a:r>
              <a:rPr lang="zh-CN" altLang="en-US" dirty="0"/>
              <a:t>控制逻辑简单</a:t>
            </a:r>
            <a:endParaRPr lang="en-US" altLang="zh-CN" dirty="0"/>
          </a:p>
          <a:p>
            <a:pPr lvl="1"/>
            <a:r>
              <a:rPr lang="zh-CN" altLang="en-US" dirty="0"/>
              <a:t>只有四个控制信号</a:t>
            </a:r>
            <a:endParaRPr lang="en-US" altLang="zh-CN" dirty="0"/>
          </a:p>
        </p:txBody>
      </p:sp>
      <p:sp>
        <p:nvSpPr>
          <p:cNvPr id="4" name="日期占位符 3">
            <a:extLst>
              <a:ext uri="{FF2B5EF4-FFF2-40B4-BE49-F238E27FC236}">
                <a16:creationId xmlns:a16="http://schemas.microsoft.com/office/drawing/2014/main" id="{E090B8DD-CE70-485D-9FC7-8159DC1D9654}"/>
              </a:ext>
            </a:extLst>
          </p:cNvPr>
          <p:cNvSpPr>
            <a:spLocks noGrp="1"/>
          </p:cNvSpPr>
          <p:nvPr>
            <p:ph type="dt" sz="half" idx="10"/>
          </p:nvPr>
        </p:nvSpPr>
        <p:spPr>
          <a:xfrm>
            <a:off x="5992368" y="6272785"/>
            <a:ext cx="2455164" cy="365125"/>
          </a:xfrm>
        </p:spPr>
        <p:txBody>
          <a:bodyPr/>
          <a:lstStyle/>
          <a:p>
            <a:fld id="{160CCF77-7DC8-4582-B658-FE014DF74F73}"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6F4F3FDF-4EE5-4351-A6E0-85647AE9FC59}"/>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BCDD1E02-1218-4CAE-BBE7-68E6096B06D4}"/>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88</a:t>
            </a:fld>
            <a:endParaRPr lang="zh-CN" altLang="en-US"/>
          </a:p>
        </p:txBody>
      </p:sp>
    </p:spTree>
    <p:extLst>
      <p:ext uri="{BB962C8B-B14F-4D97-AF65-F5344CB8AC3E}">
        <p14:creationId xmlns:p14="http://schemas.microsoft.com/office/powerpoint/2010/main" val="40899986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APB</a:t>
            </a:r>
            <a:r>
              <a:rPr lang="zh-CN" altLang="en-US"/>
              <a:t>总线状态转换</a:t>
            </a:r>
            <a:endParaRPr lang="zh-CN" altLang="en-US" dirty="0"/>
          </a:p>
        </p:txBody>
      </p:sp>
      <p:pic>
        <p:nvPicPr>
          <p:cNvPr id="26" name="内容占位符 25">
            <a:extLst>
              <a:ext uri="{FF2B5EF4-FFF2-40B4-BE49-F238E27FC236}">
                <a16:creationId xmlns:a16="http://schemas.microsoft.com/office/drawing/2014/main" id="{2CD0B71C-E47A-4952-865C-5D5413A842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0614" y="1058961"/>
            <a:ext cx="4062222" cy="5099617"/>
          </a:xfrm>
        </p:spPr>
      </p:pic>
      <p:sp>
        <p:nvSpPr>
          <p:cNvPr id="5" name="日期占位符 4">
            <a:extLst>
              <a:ext uri="{FF2B5EF4-FFF2-40B4-BE49-F238E27FC236}">
                <a16:creationId xmlns:a16="http://schemas.microsoft.com/office/drawing/2014/main" id="{AD9DA00D-6A1B-4B5E-BB69-74CF67E90E99}"/>
              </a:ext>
            </a:extLst>
          </p:cNvPr>
          <p:cNvSpPr>
            <a:spLocks noGrp="1"/>
          </p:cNvSpPr>
          <p:nvPr>
            <p:ph type="dt" sz="half" idx="10"/>
          </p:nvPr>
        </p:nvSpPr>
        <p:spPr/>
        <p:txBody>
          <a:bodyPr/>
          <a:lstStyle/>
          <a:p>
            <a:fld id="{D6EEFD91-FDA2-423F-8D54-04323635D78E}" type="datetime1">
              <a:rPr lang="zh-CN" altLang="en-US" smtClean="0"/>
              <a:pPr/>
              <a:t>2025/6/18</a:t>
            </a:fld>
            <a:endParaRPr lang="zh-CN" altLang="en-US"/>
          </a:p>
        </p:txBody>
      </p:sp>
      <p:sp>
        <p:nvSpPr>
          <p:cNvPr id="6" name="页脚占位符 5">
            <a:extLst>
              <a:ext uri="{FF2B5EF4-FFF2-40B4-BE49-F238E27FC236}">
                <a16:creationId xmlns:a16="http://schemas.microsoft.com/office/drawing/2014/main" id="{2D7081C7-68A9-47F9-87C5-567A9CA2BA18}"/>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1E7A39C9-A25E-4BF3-8DB1-9A80EB3627AA}"/>
              </a:ext>
            </a:extLst>
          </p:cNvPr>
          <p:cNvSpPr>
            <a:spLocks noGrp="1"/>
          </p:cNvSpPr>
          <p:nvPr>
            <p:ph type="sldNum" sz="quarter" idx="12"/>
          </p:nvPr>
        </p:nvSpPr>
        <p:spPr/>
        <p:txBody>
          <a:bodyPr/>
          <a:lstStyle/>
          <a:p>
            <a:fld id="{D2BE3B3C-08EA-47AD-A385-10D430A3A58B}" type="slidenum">
              <a:rPr lang="zh-CN" altLang="en-US" smtClean="0"/>
              <a:pPr/>
              <a:t>89</a:t>
            </a:fld>
            <a:endParaRPr lang="zh-CN" altLang="en-US"/>
          </a:p>
        </p:txBody>
      </p:sp>
      <p:sp>
        <p:nvSpPr>
          <p:cNvPr id="32" name="文本框 31">
            <a:extLst>
              <a:ext uri="{FF2B5EF4-FFF2-40B4-BE49-F238E27FC236}">
                <a16:creationId xmlns:a16="http://schemas.microsoft.com/office/drawing/2014/main" id="{5AC2FABE-7337-4033-B4FE-C5C1492935A2}"/>
              </a:ext>
            </a:extLst>
          </p:cNvPr>
          <p:cNvSpPr txBox="1"/>
          <p:nvPr/>
        </p:nvSpPr>
        <p:spPr>
          <a:xfrm>
            <a:off x="291164" y="1309035"/>
            <a:ext cx="4463636" cy="4197431"/>
          </a:xfrm>
          <a:prstGeom prst="rect">
            <a:avLst/>
          </a:prstGeom>
          <a:noFill/>
        </p:spPr>
        <p:txBody>
          <a:bodyPr wrap="square" rtlCol="0">
            <a:spAutoFit/>
          </a:bodyPr>
          <a:lstStyle/>
          <a:p>
            <a:pPr marL="285750" indent="-285750">
              <a:lnSpc>
                <a:spcPct val="120000"/>
              </a:lnSpc>
              <a:spcBef>
                <a:spcPts val="400"/>
              </a:spcBef>
              <a:spcAft>
                <a:spcPts val="200"/>
              </a:spcAft>
              <a:buClr>
                <a:schemeClr val="accent2"/>
              </a:buClr>
              <a:buSzPct val="6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系统初始化为 </a:t>
            </a:r>
            <a:r>
              <a:rPr lang="en-US" altLang="zh-CN" sz="2400" dirty="0">
                <a:latin typeface="微软雅黑" panose="020B0503020204020204" pitchFamily="34" charset="-122"/>
                <a:ea typeface="微软雅黑" panose="020B0503020204020204" pitchFamily="34" charset="-122"/>
              </a:rPr>
              <a:t>IDLE</a:t>
            </a:r>
            <a:r>
              <a:rPr lang="zh-CN" altLang="en-US" sz="2400" dirty="0">
                <a:latin typeface="微软雅黑" panose="020B0503020204020204" pitchFamily="34" charset="-122"/>
                <a:ea typeface="微软雅黑" panose="020B0503020204020204" pitchFamily="34" charset="-122"/>
              </a:rPr>
              <a:t>（空闲）状态，此时没有传输操作，也没有选中任何从设备。</a:t>
            </a:r>
          </a:p>
          <a:p>
            <a:pPr marL="285750" indent="-285750">
              <a:lnSpc>
                <a:spcPct val="120000"/>
              </a:lnSpc>
              <a:spcBef>
                <a:spcPts val="400"/>
              </a:spcBef>
              <a:spcAft>
                <a:spcPts val="200"/>
              </a:spcAft>
              <a:buClr>
                <a:schemeClr val="accent2"/>
              </a:buClr>
              <a:buSzPct val="6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当有传输要进行时，</a:t>
            </a:r>
            <a:r>
              <a:rPr lang="en-US" altLang="zh-CN" sz="2400" dirty="0" err="1">
                <a:latin typeface="微软雅黑" panose="020B0503020204020204" pitchFamily="34" charset="-122"/>
                <a:ea typeface="微软雅黑" panose="020B0503020204020204" pitchFamily="34" charset="-122"/>
              </a:rPr>
              <a:t>PSELx</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PENABLE </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0 </a:t>
            </a:r>
            <a:endParaRPr lang="zh-CN" altLang="en-US" sz="2400" dirty="0">
              <a:latin typeface="微软雅黑" panose="020B0503020204020204" pitchFamily="34" charset="-122"/>
              <a:ea typeface="微软雅黑" panose="020B0503020204020204" pitchFamily="34" charset="-122"/>
            </a:endParaRPr>
          </a:p>
          <a:p>
            <a:pPr marL="285750" indent="-285750">
              <a:lnSpc>
                <a:spcPct val="120000"/>
              </a:lnSpc>
              <a:spcBef>
                <a:spcPts val="400"/>
              </a:spcBef>
              <a:spcAft>
                <a:spcPts val="200"/>
              </a:spcAft>
              <a:buClr>
                <a:schemeClr val="accent2"/>
              </a:buClr>
              <a:buSzPct val="6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系统进入 </a:t>
            </a:r>
            <a:r>
              <a:rPr lang="en-US" altLang="zh-CN" sz="2400" dirty="0">
                <a:latin typeface="微软雅黑" panose="020B0503020204020204" pitchFamily="34" charset="-122"/>
                <a:ea typeface="微软雅黑" panose="020B0503020204020204" pitchFamily="34" charset="-122"/>
              </a:rPr>
              <a:t>ENABLE </a:t>
            </a:r>
            <a:r>
              <a:rPr lang="zh-CN" altLang="en-US" sz="2400" dirty="0">
                <a:latin typeface="微软雅黑" panose="020B0503020204020204" pitchFamily="34" charset="-122"/>
                <a:ea typeface="微软雅黑" panose="020B0503020204020204" pitchFamily="34" charset="-122"/>
              </a:rPr>
              <a:t>状态时，维持之前在 </a:t>
            </a:r>
            <a:r>
              <a:rPr lang="en-US" altLang="zh-CN" sz="2400" dirty="0">
                <a:latin typeface="微软雅黑" panose="020B0503020204020204" pitchFamily="34" charset="-122"/>
                <a:ea typeface="微软雅黑" panose="020B0503020204020204" pitchFamily="34" charset="-122"/>
              </a:rPr>
              <a:t>SETUP </a:t>
            </a:r>
            <a:r>
              <a:rPr lang="zh-CN" altLang="en-US" sz="2400" dirty="0">
                <a:latin typeface="微软雅黑" panose="020B0503020204020204" pitchFamily="34" charset="-122"/>
                <a:ea typeface="微软雅黑" panose="020B0503020204020204" pitchFamily="34" charset="-122"/>
              </a:rPr>
              <a:t>状态的 </a:t>
            </a:r>
            <a:r>
              <a:rPr lang="en-US" altLang="zh-CN" sz="2400" dirty="0">
                <a:latin typeface="微软雅黑" panose="020B0503020204020204" pitchFamily="34" charset="-122"/>
                <a:ea typeface="微软雅黑" panose="020B0503020204020204" pitchFamily="34" charset="-122"/>
              </a:rPr>
              <a:t>PADDR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PSEL</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PWRITE</a:t>
            </a:r>
            <a:r>
              <a:rPr lang="zh-CN" altLang="en-US" sz="2400" dirty="0">
                <a:latin typeface="微软雅黑" panose="020B0503020204020204" pitchFamily="34" charset="-122"/>
                <a:ea typeface="微软雅黑" panose="020B0503020204020204" pitchFamily="34" charset="-122"/>
              </a:rPr>
              <a:t>不变，并将 </a:t>
            </a:r>
            <a:r>
              <a:rPr lang="en-US" altLang="zh-CN" sz="2400" dirty="0">
                <a:latin typeface="微软雅黑" panose="020B0503020204020204" pitchFamily="34" charset="-122"/>
                <a:ea typeface="微软雅黑" panose="020B0503020204020204" pitchFamily="34" charset="-122"/>
              </a:rPr>
              <a:t>PENABLE </a:t>
            </a:r>
            <a:r>
              <a:rPr lang="zh-CN" altLang="en-US" sz="2400" dirty="0">
                <a:latin typeface="微软雅黑" panose="020B0503020204020204" pitchFamily="34" charset="-122"/>
                <a:ea typeface="微软雅黑" panose="020B0503020204020204" pitchFamily="34" charset="-122"/>
              </a:rPr>
              <a:t>置为 </a:t>
            </a: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2800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3">
            <a:extLst>
              <a:ext uri="{FF2B5EF4-FFF2-40B4-BE49-F238E27FC236}">
                <a16:creationId xmlns:a16="http://schemas.microsoft.com/office/drawing/2014/main" id="{93636640-F43C-41AF-B54F-B849BEDC98AF}"/>
              </a:ext>
            </a:extLst>
          </p:cNvPr>
          <p:cNvSpPr>
            <a:spLocks noGrp="1" noChangeArrowheads="1"/>
          </p:cNvSpPr>
          <p:nvPr>
            <p:ph type="title"/>
          </p:nvPr>
        </p:nvSpPr>
        <p:spPr/>
        <p:txBody>
          <a:bodyPr/>
          <a:lstStyle/>
          <a:p>
            <a:r>
              <a:rPr lang="zh-CN" altLang="en-US" dirty="0"/>
              <a:t>典型的总线</a:t>
            </a:r>
          </a:p>
        </p:txBody>
      </p:sp>
      <p:sp>
        <p:nvSpPr>
          <p:cNvPr id="16387" name="内容占位符 4">
            <a:extLst>
              <a:ext uri="{FF2B5EF4-FFF2-40B4-BE49-F238E27FC236}">
                <a16:creationId xmlns:a16="http://schemas.microsoft.com/office/drawing/2014/main" id="{840E4428-318C-4A96-ADF2-48EEF9F8654F}"/>
              </a:ext>
            </a:extLst>
          </p:cNvPr>
          <p:cNvSpPr>
            <a:spLocks noGrp="1" noChangeArrowheads="1"/>
          </p:cNvSpPr>
          <p:nvPr>
            <p:ph idx="1"/>
          </p:nvPr>
        </p:nvSpPr>
        <p:spPr/>
        <p:txBody>
          <a:bodyPr/>
          <a:lstStyle/>
          <a:p>
            <a:r>
              <a:rPr lang="en-US" altLang="zh-CN" dirty="0"/>
              <a:t>Clock</a:t>
            </a:r>
            <a:r>
              <a:rPr lang="zh-CN" altLang="en-US" dirty="0"/>
              <a:t>：时钟，用于同步总线组件</a:t>
            </a:r>
            <a:endParaRPr lang="en-US" altLang="zh-CN" dirty="0"/>
          </a:p>
          <a:p>
            <a:r>
              <a:rPr lang="en-US" altLang="zh-CN" dirty="0"/>
              <a:t>R/W</a:t>
            </a:r>
            <a:r>
              <a:rPr lang="zh-CN" altLang="en-US" dirty="0"/>
              <a:t>：总线的读或写使能信号</a:t>
            </a:r>
            <a:endParaRPr lang="en-US" altLang="zh-CN" dirty="0"/>
          </a:p>
          <a:p>
            <a:r>
              <a:rPr lang="en-US" altLang="zh-CN" dirty="0"/>
              <a:t>Address</a:t>
            </a:r>
            <a:r>
              <a:rPr lang="zh-CN" altLang="en-US" dirty="0"/>
              <a:t>：地址总线，一束信号线</a:t>
            </a:r>
            <a:endParaRPr lang="en-US" altLang="zh-CN" dirty="0"/>
          </a:p>
          <a:p>
            <a:r>
              <a:rPr lang="en-US" altLang="zh-CN" dirty="0"/>
              <a:t>Data</a:t>
            </a:r>
            <a:r>
              <a:rPr lang="zh-CN" altLang="en-US" dirty="0"/>
              <a:t>：数据总线，一束信号线</a:t>
            </a:r>
            <a:endParaRPr lang="en-US" altLang="zh-CN" dirty="0"/>
          </a:p>
          <a:p>
            <a:r>
              <a:rPr lang="en-US" altLang="zh-CN" dirty="0" err="1"/>
              <a:t>DataReady</a:t>
            </a:r>
            <a:r>
              <a:rPr lang="zh-CN" altLang="en-US" dirty="0"/>
              <a:t>：数据就绪</a:t>
            </a:r>
          </a:p>
        </p:txBody>
      </p:sp>
      <p:sp>
        <p:nvSpPr>
          <p:cNvPr id="2" name="日期占位符 1">
            <a:extLst>
              <a:ext uri="{FF2B5EF4-FFF2-40B4-BE49-F238E27FC236}">
                <a16:creationId xmlns:a16="http://schemas.microsoft.com/office/drawing/2014/main" id="{49FDD912-0A85-404B-B670-753F4E8FD305}"/>
              </a:ext>
            </a:extLst>
          </p:cNvPr>
          <p:cNvSpPr>
            <a:spLocks noGrp="1"/>
          </p:cNvSpPr>
          <p:nvPr>
            <p:ph type="dt" sz="quarter" idx="10"/>
          </p:nvPr>
        </p:nvSpPr>
        <p:spPr/>
        <p:txBody>
          <a:bodyPr/>
          <a:lstStyle/>
          <a:p>
            <a:fld id="{67E3E8C1-FE8A-4996-A4BE-C6E73725737E}" type="datetime1">
              <a:rPr lang="zh-CN" altLang="en-US" smtClean="0"/>
              <a:pPr/>
              <a:t>2025/6/18</a:t>
            </a:fld>
            <a:endParaRPr lang="zh-CN" altLang="en-US" dirty="0"/>
          </a:p>
        </p:txBody>
      </p:sp>
      <p:sp>
        <p:nvSpPr>
          <p:cNvPr id="3" name="页脚占位符 2">
            <a:extLst>
              <a:ext uri="{FF2B5EF4-FFF2-40B4-BE49-F238E27FC236}">
                <a16:creationId xmlns:a16="http://schemas.microsoft.com/office/drawing/2014/main" id="{A0528BFB-5E59-4ACF-B8F6-00391ADEB12C}"/>
              </a:ext>
            </a:extLst>
          </p:cNvPr>
          <p:cNvSpPr>
            <a:spLocks noGrp="1"/>
          </p:cNvSpPr>
          <p:nvPr>
            <p:ph type="ftr" sz="quarter" idx="11"/>
          </p:nvPr>
        </p:nvSpPr>
        <p:spPr/>
        <p:txBody>
          <a:bodyPr/>
          <a:lstStyle/>
          <a:p>
            <a:r>
              <a:rPr lang="zh-CN" altLang="en-US"/>
              <a:t>嵌入式系统设计</a:t>
            </a:r>
            <a:endParaRPr lang="en-US" altLang="zh-CN"/>
          </a:p>
        </p:txBody>
      </p:sp>
      <p:sp>
        <p:nvSpPr>
          <p:cNvPr id="4" name="灯片编号占位符 3">
            <a:extLst>
              <a:ext uri="{FF2B5EF4-FFF2-40B4-BE49-F238E27FC236}">
                <a16:creationId xmlns:a16="http://schemas.microsoft.com/office/drawing/2014/main" id="{4D6773BA-70BB-446D-82F4-1D37C3D1C315}"/>
              </a:ext>
            </a:extLst>
          </p:cNvPr>
          <p:cNvSpPr>
            <a:spLocks noGrp="1"/>
          </p:cNvSpPr>
          <p:nvPr>
            <p:ph type="sldNum" sz="quarter" idx="12"/>
          </p:nvPr>
        </p:nvSpPr>
        <p:spPr/>
        <p:txBody>
          <a:bodyPr/>
          <a:lstStyle/>
          <a:p>
            <a:fld id="{02E2CD33-E66F-4E6F-8002-95B43456F55E}" type="slidenum">
              <a:rPr lang="zh-CN" altLang="en-US" smtClean="0"/>
              <a:pPr/>
              <a:t>9</a:t>
            </a:fld>
            <a:endParaRPr lang="en-US" altLang="zh-CN"/>
          </a:p>
        </p:txBody>
      </p:sp>
      <p:cxnSp>
        <p:nvCxnSpPr>
          <p:cNvPr id="6" name="直接连接符 5">
            <a:extLst>
              <a:ext uri="{FF2B5EF4-FFF2-40B4-BE49-F238E27FC236}">
                <a16:creationId xmlns:a16="http://schemas.microsoft.com/office/drawing/2014/main" id="{B57F961A-CF7E-4376-8454-524F188022FC}"/>
              </a:ext>
            </a:extLst>
          </p:cNvPr>
          <p:cNvCxnSpPr/>
          <p:nvPr/>
        </p:nvCxnSpPr>
        <p:spPr bwMode="auto">
          <a:xfrm>
            <a:off x="994728" y="2245995"/>
            <a:ext cx="433387" cy="0"/>
          </a:xfrm>
          <a:prstGeom prst="line">
            <a:avLst/>
          </a:prstGeom>
          <a:ln w="28575" cap="flat" cmpd="sng" algn="ctr">
            <a:solidFill>
              <a:schemeClr val="tx1"/>
            </a:solidFill>
            <a:prstDash val="solid"/>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AXI</a:t>
            </a:r>
            <a:r>
              <a:rPr lang="zh-CN" altLang="en-US" sz="3600" dirty="0"/>
              <a:t>总线</a:t>
            </a:r>
            <a:endParaRPr lang="zh-CN" altLang="en-US" dirty="0"/>
          </a:p>
        </p:txBody>
      </p:sp>
      <p:sp>
        <p:nvSpPr>
          <p:cNvPr id="3" name="内容占位符 2"/>
          <p:cNvSpPr>
            <a:spLocks noGrp="1"/>
          </p:cNvSpPr>
          <p:nvPr>
            <p:ph idx="1"/>
          </p:nvPr>
        </p:nvSpPr>
        <p:spPr>
          <a:xfrm>
            <a:off x="291164" y="1094327"/>
            <a:ext cx="8672242" cy="4776537"/>
          </a:xfrm>
        </p:spPr>
        <p:txBody>
          <a:bodyPr>
            <a:normAutofit/>
          </a:bodyPr>
          <a:lstStyle/>
          <a:p>
            <a:r>
              <a:rPr lang="zh-CN" altLang="en-US" sz="2800" dirty="0"/>
              <a:t>单向通道体系结构，使得片上的信息流只以单方向传输，减少了延时和降低了复杂性</a:t>
            </a:r>
            <a:endParaRPr lang="en-US" altLang="zh-CN" sz="2800" dirty="0"/>
          </a:p>
          <a:p>
            <a:r>
              <a:rPr lang="en-US" altLang="zh-CN" sz="2800" dirty="0"/>
              <a:t>AXI</a:t>
            </a:r>
            <a:r>
              <a:rPr lang="zh-CN" altLang="en-US" sz="2800" dirty="0"/>
              <a:t>总线有三个版本</a:t>
            </a:r>
            <a:endParaRPr lang="en-US" altLang="zh-CN" sz="2800" dirty="0"/>
          </a:p>
          <a:p>
            <a:pPr lvl="1"/>
            <a:r>
              <a:rPr lang="en-US" altLang="zh-CN" sz="2400" dirty="0"/>
              <a:t>AXI4</a:t>
            </a:r>
            <a:r>
              <a:rPr lang="zh-CN" altLang="en-US" sz="2400" dirty="0"/>
              <a:t>：面向高性能地址映射通信的需求</a:t>
            </a:r>
            <a:endParaRPr lang="en-US" altLang="zh-CN" sz="2400" dirty="0"/>
          </a:p>
          <a:p>
            <a:pPr lvl="1"/>
            <a:r>
              <a:rPr lang="en-US" altLang="zh-CN" sz="2400" dirty="0"/>
              <a:t>AXI4-Lite</a:t>
            </a:r>
            <a:r>
              <a:rPr lang="zh-CN" altLang="en-US" sz="2400" dirty="0"/>
              <a:t>：用于简单的低吞吐量存储器映射通信（例，状态寄存器的通信）</a:t>
            </a:r>
            <a:endParaRPr lang="en-US" altLang="zh-CN" sz="2400" dirty="0"/>
          </a:p>
          <a:p>
            <a:pPr lvl="1"/>
            <a:r>
              <a:rPr lang="en-US" altLang="zh-CN" sz="2400" dirty="0"/>
              <a:t>AXI4-Stream</a:t>
            </a:r>
            <a:r>
              <a:rPr lang="zh-CN" altLang="en-US" sz="2400" dirty="0"/>
              <a:t>：面向高速流数据传输</a:t>
            </a:r>
          </a:p>
        </p:txBody>
      </p:sp>
      <p:sp>
        <p:nvSpPr>
          <p:cNvPr id="4" name="日期占位符 3">
            <a:extLst>
              <a:ext uri="{FF2B5EF4-FFF2-40B4-BE49-F238E27FC236}">
                <a16:creationId xmlns:a16="http://schemas.microsoft.com/office/drawing/2014/main" id="{1A42C919-FA10-48EA-894A-7CBB813D9819}"/>
              </a:ext>
            </a:extLst>
          </p:cNvPr>
          <p:cNvSpPr>
            <a:spLocks noGrp="1"/>
          </p:cNvSpPr>
          <p:nvPr>
            <p:ph type="dt" sz="half" idx="10"/>
          </p:nvPr>
        </p:nvSpPr>
        <p:spPr/>
        <p:txBody>
          <a:bodyPr/>
          <a:lstStyle/>
          <a:p>
            <a:fld id="{FA77F19C-02D6-4131-BC27-FE48285D63B5}" type="datetime1">
              <a:rPr lang="zh-CN" altLang="en-US" smtClean="0"/>
              <a:t>2025/6/18</a:t>
            </a:fld>
            <a:endParaRPr lang="zh-CN" altLang="en-US"/>
          </a:p>
        </p:txBody>
      </p:sp>
      <p:sp>
        <p:nvSpPr>
          <p:cNvPr id="5" name="页脚占位符 4">
            <a:extLst>
              <a:ext uri="{FF2B5EF4-FFF2-40B4-BE49-F238E27FC236}">
                <a16:creationId xmlns:a16="http://schemas.microsoft.com/office/drawing/2014/main" id="{6BCAA366-A946-4588-BE88-23CAE46E7EB9}"/>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24D96BFA-E99B-4B05-9EF2-C172EC6B24D9}"/>
              </a:ext>
            </a:extLst>
          </p:cNvPr>
          <p:cNvSpPr>
            <a:spLocks noGrp="1"/>
          </p:cNvSpPr>
          <p:nvPr>
            <p:ph type="sldNum" sz="quarter" idx="12"/>
          </p:nvPr>
        </p:nvSpPr>
        <p:spPr/>
        <p:txBody>
          <a:bodyPr/>
          <a:lstStyle/>
          <a:p>
            <a:fld id="{D2BE3B3C-08EA-47AD-A385-10D430A3A58B}" type="slidenum">
              <a:rPr lang="zh-CN" altLang="en-US" smtClean="0"/>
              <a:t>90</a:t>
            </a:fld>
            <a:endParaRPr lang="zh-CN" altLang="en-US"/>
          </a:p>
        </p:txBody>
      </p:sp>
    </p:spTree>
    <p:extLst>
      <p:ext uri="{BB962C8B-B14F-4D97-AF65-F5344CB8AC3E}">
        <p14:creationId xmlns:p14="http://schemas.microsoft.com/office/powerpoint/2010/main" val="29792542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1026534"/>
          </a:xfrm>
        </p:spPr>
        <p:txBody>
          <a:bodyPr/>
          <a:lstStyle/>
          <a:p>
            <a:r>
              <a:rPr lang="en-US" altLang="zh-CN" dirty="0"/>
              <a:t>AXI</a:t>
            </a:r>
            <a:r>
              <a:rPr lang="zh-CN" altLang="en-US" dirty="0"/>
              <a:t>总线特点</a:t>
            </a:r>
          </a:p>
        </p:txBody>
      </p:sp>
      <p:sp>
        <p:nvSpPr>
          <p:cNvPr id="3" name="内容占位符 2"/>
          <p:cNvSpPr>
            <a:spLocks noGrp="1"/>
          </p:cNvSpPr>
          <p:nvPr>
            <p:ph idx="1"/>
          </p:nvPr>
        </p:nvSpPr>
        <p:spPr>
          <a:xfrm>
            <a:off x="290513" y="1309688"/>
            <a:ext cx="8672512" cy="4776787"/>
          </a:xfrm>
        </p:spPr>
        <p:txBody>
          <a:bodyPr>
            <a:normAutofit fontScale="92500"/>
          </a:bodyPr>
          <a:lstStyle/>
          <a:p>
            <a:pPr>
              <a:lnSpc>
                <a:spcPct val="140000"/>
              </a:lnSpc>
            </a:pPr>
            <a:r>
              <a:rPr lang="zh-CN" altLang="en-US" sz="2400" dirty="0"/>
              <a:t>单方向传输：信号流只以单方向传输，从而简化时钟域间的桥接，减少逻辑门数量，还能减少通信延迟。</a:t>
            </a:r>
          </a:p>
          <a:p>
            <a:pPr>
              <a:lnSpc>
                <a:spcPct val="140000"/>
              </a:lnSpc>
            </a:pPr>
            <a:r>
              <a:rPr lang="zh-CN" altLang="en-US" sz="2400" dirty="0"/>
              <a:t>支持猝发操作：通过并行执行猝发操作，极大地提高了数据吞吐能力，在满足高性能要求的同时，又减少了功耗。</a:t>
            </a:r>
          </a:p>
          <a:p>
            <a:pPr>
              <a:lnSpc>
                <a:spcPct val="140000"/>
              </a:lnSpc>
            </a:pPr>
            <a:r>
              <a:rPr lang="zh-CN" altLang="en-US" sz="2400" dirty="0"/>
              <a:t>地址和数据路径是独立的：地址和数据路径分开，能对单一路径进行独立优化，可以根据需要控制路径时序，将时钟频率提高，以降低通信延迟。</a:t>
            </a:r>
          </a:p>
          <a:p>
            <a:pPr>
              <a:lnSpc>
                <a:spcPct val="140000"/>
              </a:lnSpc>
            </a:pPr>
            <a:r>
              <a:rPr lang="zh-CN" altLang="en-US" sz="2400" dirty="0"/>
              <a:t>增强的灵活性：</a:t>
            </a:r>
            <a:r>
              <a:rPr lang="en-US" altLang="zh-CN" sz="2400" dirty="0"/>
              <a:t>AXI</a:t>
            </a:r>
            <a:r>
              <a:rPr lang="zh-CN" altLang="en-US" sz="2400" dirty="0"/>
              <a:t>技术拥有对称的主从接口，无论在点对点或在多层系统中，都能十分方便地使用</a:t>
            </a:r>
            <a:r>
              <a:rPr lang="en-US" altLang="zh-CN" sz="2400" dirty="0"/>
              <a:t>AXI</a:t>
            </a:r>
            <a:r>
              <a:rPr lang="zh-CN" altLang="en-US" sz="2400" dirty="0"/>
              <a:t>技术。</a:t>
            </a:r>
          </a:p>
        </p:txBody>
      </p:sp>
      <p:sp>
        <p:nvSpPr>
          <p:cNvPr id="4" name="日期占位符 3">
            <a:extLst>
              <a:ext uri="{FF2B5EF4-FFF2-40B4-BE49-F238E27FC236}">
                <a16:creationId xmlns:a16="http://schemas.microsoft.com/office/drawing/2014/main" id="{F1EC3D10-D4F1-4AF1-8FA4-053D10646EBB}"/>
              </a:ext>
            </a:extLst>
          </p:cNvPr>
          <p:cNvSpPr>
            <a:spLocks noGrp="1"/>
          </p:cNvSpPr>
          <p:nvPr>
            <p:ph type="dt" sz="half" idx="10"/>
          </p:nvPr>
        </p:nvSpPr>
        <p:spPr>
          <a:xfrm>
            <a:off x="5992368" y="6272785"/>
            <a:ext cx="2455164" cy="365125"/>
          </a:xfrm>
        </p:spPr>
        <p:txBody>
          <a:bodyPr/>
          <a:lstStyle/>
          <a:p>
            <a:fld id="{94867686-A6F7-44B0-8979-9F6B6831E9B6}"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218D5129-C103-4384-A8B5-0F8E9DD41B55}"/>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609DDCA3-1131-4836-A680-A80F2ECE9353}"/>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91</a:t>
            </a:fld>
            <a:endParaRPr lang="zh-CN" altLang="en-US"/>
          </a:p>
        </p:txBody>
      </p:sp>
    </p:spTree>
    <p:extLst>
      <p:ext uri="{BB962C8B-B14F-4D97-AF65-F5344CB8AC3E}">
        <p14:creationId xmlns:p14="http://schemas.microsoft.com/office/powerpoint/2010/main" val="11918524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AXI</a:t>
            </a:r>
            <a:r>
              <a:rPr lang="zh-CN" altLang="en-US" sz="3600" dirty="0"/>
              <a:t>总线读操作</a:t>
            </a:r>
            <a:endParaRPr lang="zh-CN" altLang="en-US" dirty="0"/>
          </a:p>
        </p:txBody>
      </p:sp>
      <p:sp>
        <p:nvSpPr>
          <p:cNvPr id="3" name="内容占位符 2"/>
          <p:cNvSpPr>
            <a:spLocks noGrp="1"/>
          </p:cNvSpPr>
          <p:nvPr>
            <p:ph idx="1"/>
          </p:nvPr>
        </p:nvSpPr>
        <p:spPr>
          <a:xfrm>
            <a:off x="291164" y="1094327"/>
            <a:ext cx="8672242" cy="4776537"/>
          </a:xfrm>
        </p:spPr>
        <p:txBody>
          <a:bodyPr>
            <a:normAutofit/>
          </a:bodyPr>
          <a:lstStyle/>
          <a:p>
            <a:r>
              <a:rPr lang="zh-CN" altLang="en-US" sz="2800" dirty="0"/>
              <a:t>读操作采用两个通道来实现</a:t>
            </a:r>
            <a:endParaRPr lang="en-US" altLang="zh-CN" sz="2800" dirty="0"/>
          </a:p>
          <a:p>
            <a:pPr lvl="1"/>
            <a:r>
              <a:rPr lang="zh-CN" altLang="en-US" sz="2400" dirty="0"/>
              <a:t>读地址通道从主设备发送到从设备，以便设置地址和部分控制信号</a:t>
            </a:r>
          </a:p>
          <a:p>
            <a:pPr lvl="1"/>
            <a:r>
              <a:rPr lang="zh-CN" altLang="en-US" sz="2400" dirty="0"/>
              <a:t>此地址的数据通过读数据通道，由从设备发送到主设备</a:t>
            </a:r>
          </a:p>
        </p:txBody>
      </p:sp>
      <p:pic>
        <p:nvPicPr>
          <p:cNvPr id="4" name="图片 3"/>
          <p:cNvPicPr>
            <a:picLocks noChangeAspect="1"/>
          </p:cNvPicPr>
          <p:nvPr/>
        </p:nvPicPr>
        <p:blipFill>
          <a:blip r:embed="rId2"/>
          <a:stretch>
            <a:fillRect/>
          </a:stretch>
        </p:blipFill>
        <p:spPr>
          <a:xfrm>
            <a:off x="920838" y="3122321"/>
            <a:ext cx="6683575" cy="3150464"/>
          </a:xfrm>
          <a:prstGeom prst="rect">
            <a:avLst/>
          </a:prstGeom>
        </p:spPr>
      </p:pic>
      <p:sp>
        <p:nvSpPr>
          <p:cNvPr id="5" name="日期占位符 4">
            <a:extLst>
              <a:ext uri="{FF2B5EF4-FFF2-40B4-BE49-F238E27FC236}">
                <a16:creationId xmlns:a16="http://schemas.microsoft.com/office/drawing/2014/main" id="{0BF8DA2F-532C-4FD3-A512-AD6F273AF488}"/>
              </a:ext>
            </a:extLst>
          </p:cNvPr>
          <p:cNvSpPr>
            <a:spLocks noGrp="1"/>
          </p:cNvSpPr>
          <p:nvPr>
            <p:ph type="dt" sz="half" idx="10"/>
          </p:nvPr>
        </p:nvSpPr>
        <p:spPr/>
        <p:txBody>
          <a:bodyPr/>
          <a:lstStyle/>
          <a:p>
            <a:fld id="{685E5A86-6043-42A7-BD03-2CF6F406F5B7}" type="datetime1">
              <a:rPr lang="zh-CN" altLang="en-US" smtClean="0"/>
              <a:t>2025/6/18</a:t>
            </a:fld>
            <a:endParaRPr lang="zh-CN" altLang="en-US"/>
          </a:p>
        </p:txBody>
      </p:sp>
      <p:sp>
        <p:nvSpPr>
          <p:cNvPr id="6" name="页脚占位符 5">
            <a:extLst>
              <a:ext uri="{FF2B5EF4-FFF2-40B4-BE49-F238E27FC236}">
                <a16:creationId xmlns:a16="http://schemas.microsoft.com/office/drawing/2014/main" id="{E170FD41-B533-4B94-8FDF-D6BE43572B0C}"/>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37D2D864-8646-4C7D-A9CE-D26B1EB69A27}"/>
              </a:ext>
            </a:extLst>
          </p:cNvPr>
          <p:cNvSpPr>
            <a:spLocks noGrp="1"/>
          </p:cNvSpPr>
          <p:nvPr>
            <p:ph type="sldNum" sz="quarter" idx="12"/>
          </p:nvPr>
        </p:nvSpPr>
        <p:spPr/>
        <p:txBody>
          <a:bodyPr/>
          <a:lstStyle/>
          <a:p>
            <a:fld id="{D2BE3B3C-08EA-47AD-A385-10D430A3A58B}" type="slidenum">
              <a:rPr lang="zh-CN" altLang="en-US" smtClean="0"/>
              <a:t>92</a:t>
            </a:fld>
            <a:endParaRPr lang="zh-CN" altLang="en-US"/>
          </a:p>
        </p:txBody>
      </p:sp>
    </p:spTree>
    <p:extLst>
      <p:ext uri="{BB962C8B-B14F-4D97-AF65-F5344CB8AC3E}">
        <p14:creationId xmlns:p14="http://schemas.microsoft.com/office/powerpoint/2010/main" val="4039957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811826"/>
          </a:xfrm>
        </p:spPr>
        <p:txBody>
          <a:bodyPr/>
          <a:lstStyle/>
          <a:p>
            <a:r>
              <a:rPr lang="en-US" altLang="zh-CN" sz="3600" dirty="0"/>
              <a:t>AXI</a:t>
            </a:r>
            <a:r>
              <a:rPr lang="zh-CN" altLang="en-US" sz="3600" dirty="0"/>
              <a:t>总线写操作</a:t>
            </a:r>
            <a:endParaRPr lang="zh-CN" altLang="en-US" dirty="0"/>
          </a:p>
        </p:txBody>
      </p:sp>
      <p:sp>
        <p:nvSpPr>
          <p:cNvPr id="3" name="内容占位符 2"/>
          <p:cNvSpPr>
            <a:spLocks noGrp="1"/>
          </p:cNvSpPr>
          <p:nvPr>
            <p:ph idx="1"/>
          </p:nvPr>
        </p:nvSpPr>
        <p:spPr>
          <a:xfrm>
            <a:off x="291164" y="1094327"/>
            <a:ext cx="8672242" cy="4776537"/>
          </a:xfrm>
        </p:spPr>
        <p:txBody>
          <a:bodyPr>
            <a:normAutofit/>
          </a:bodyPr>
          <a:lstStyle/>
          <a:p>
            <a:r>
              <a:rPr lang="zh-CN" altLang="en-US" sz="2400" dirty="0"/>
              <a:t>采用</a:t>
            </a:r>
            <a:r>
              <a:rPr lang="en-US" altLang="zh-CN" sz="2400" dirty="0"/>
              <a:t>3</a:t>
            </a:r>
            <a:r>
              <a:rPr lang="zh-CN" altLang="en-US" sz="2400" dirty="0"/>
              <a:t>个独立的通道实现</a:t>
            </a:r>
            <a:endParaRPr lang="en-US" altLang="zh-CN" sz="2400" dirty="0"/>
          </a:p>
          <a:p>
            <a:pPr lvl="1"/>
            <a:r>
              <a:rPr lang="zh-CN" altLang="en-US" sz="2000" dirty="0"/>
              <a:t>写地址通道从主设备发送到从设备，以便设置地址和部分控制信号</a:t>
            </a:r>
            <a:endParaRPr lang="en-US" altLang="zh-CN" sz="2000" dirty="0"/>
          </a:p>
          <a:p>
            <a:pPr lvl="1"/>
            <a:r>
              <a:rPr lang="zh-CN" altLang="en-US" sz="2000" dirty="0"/>
              <a:t>数据通过写数据通道从主设备发射到从设备，以写入此地址</a:t>
            </a:r>
            <a:endParaRPr lang="en-US" altLang="zh-CN" sz="2000" dirty="0"/>
          </a:p>
          <a:p>
            <a:pPr lvl="1"/>
            <a:r>
              <a:rPr lang="zh-CN" altLang="en-US" sz="2000" dirty="0"/>
              <a:t>写反馈通过写反馈响应通道由从设备发送到主设备，返回传输是否成功</a:t>
            </a:r>
          </a:p>
        </p:txBody>
      </p:sp>
      <p:pic>
        <p:nvPicPr>
          <p:cNvPr id="5" name="图片 4"/>
          <p:cNvPicPr>
            <a:picLocks noChangeAspect="1"/>
          </p:cNvPicPr>
          <p:nvPr/>
        </p:nvPicPr>
        <p:blipFill>
          <a:blip r:embed="rId2"/>
          <a:stretch>
            <a:fillRect/>
          </a:stretch>
        </p:blipFill>
        <p:spPr>
          <a:xfrm>
            <a:off x="1706285" y="2919646"/>
            <a:ext cx="6063941" cy="3763044"/>
          </a:xfrm>
          <a:prstGeom prst="rect">
            <a:avLst/>
          </a:prstGeom>
        </p:spPr>
      </p:pic>
      <p:sp>
        <p:nvSpPr>
          <p:cNvPr id="4" name="日期占位符 3">
            <a:extLst>
              <a:ext uri="{FF2B5EF4-FFF2-40B4-BE49-F238E27FC236}">
                <a16:creationId xmlns:a16="http://schemas.microsoft.com/office/drawing/2014/main" id="{DE2F094F-F915-41DB-A73A-F5D2BC3FB7CE}"/>
              </a:ext>
            </a:extLst>
          </p:cNvPr>
          <p:cNvSpPr>
            <a:spLocks noGrp="1"/>
          </p:cNvSpPr>
          <p:nvPr>
            <p:ph type="dt" sz="half" idx="10"/>
          </p:nvPr>
        </p:nvSpPr>
        <p:spPr/>
        <p:txBody>
          <a:bodyPr/>
          <a:lstStyle/>
          <a:p>
            <a:fld id="{4BA63B70-7B9B-404E-95A3-C1C444CF072F}" type="datetime1">
              <a:rPr lang="zh-CN" altLang="en-US" smtClean="0"/>
              <a:t>2025/6/18</a:t>
            </a:fld>
            <a:endParaRPr lang="zh-CN" altLang="en-US"/>
          </a:p>
        </p:txBody>
      </p:sp>
      <p:sp>
        <p:nvSpPr>
          <p:cNvPr id="6" name="页脚占位符 5">
            <a:extLst>
              <a:ext uri="{FF2B5EF4-FFF2-40B4-BE49-F238E27FC236}">
                <a16:creationId xmlns:a16="http://schemas.microsoft.com/office/drawing/2014/main" id="{E18AD24E-079E-476E-93A5-E251F39ADBCD}"/>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89B48DC8-F530-454C-AE0D-E25F18759886}"/>
              </a:ext>
            </a:extLst>
          </p:cNvPr>
          <p:cNvSpPr>
            <a:spLocks noGrp="1"/>
          </p:cNvSpPr>
          <p:nvPr>
            <p:ph type="sldNum" sz="quarter" idx="12"/>
          </p:nvPr>
        </p:nvSpPr>
        <p:spPr/>
        <p:txBody>
          <a:bodyPr/>
          <a:lstStyle/>
          <a:p>
            <a:fld id="{D2BE3B3C-08EA-47AD-A385-10D430A3A58B}" type="slidenum">
              <a:rPr lang="zh-CN" altLang="en-US" smtClean="0"/>
              <a:t>93</a:t>
            </a:fld>
            <a:endParaRPr lang="zh-CN" altLang="en-US"/>
          </a:p>
        </p:txBody>
      </p:sp>
    </p:spTree>
    <p:extLst>
      <p:ext uri="{BB962C8B-B14F-4D97-AF65-F5344CB8AC3E}">
        <p14:creationId xmlns:p14="http://schemas.microsoft.com/office/powerpoint/2010/main" val="1136189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C1F94-C535-4080-8DB6-AB7A6E3DD07A}"/>
              </a:ext>
            </a:extLst>
          </p:cNvPr>
          <p:cNvSpPr>
            <a:spLocks noGrp="1"/>
          </p:cNvSpPr>
          <p:nvPr>
            <p:ph type="title"/>
          </p:nvPr>
        </p:nvSpPr>
        <p:spPr/>
        <p:txBody>
          <a:bodyPr/>
          <a:lstStyle/>
          <a:p>
            <a:r>
              <a:rPr lang="en-US" altLang="zh-CN" dirty="0"/>
              <a:t>AXI</a:t>
            </a:r>
            <a:r>
              <a:rPr lang="zh-CN" altLang="en-US" dirty="0"/>
              <a:t>握手机制</a:t>
            </a:r>
          </a:p>
        </p:txBody>
      </p:sp>
      <p:sp>
        <p:nvSpPr>
          <p:cNvPr id="3" name="内容占位符 2">
            <a:extLst>
              <a:ext uri="{FF2B5EF4-FFF2-40B4-BE49-F238E27FC236}">
                <a16:creationId xmlns:a16="http://schemas.microsoft.com/office/drawing/2014/main" id="{89BAC098-40BC-49F4-B4B2-97011A1C3D75}"/>
              </a:ext>
            </a:extLst>
          </p:cNvPr>
          <p:cNvSpPr>
            <a:spLocks noGrp="1"/>
          </p:cNvSpPr>
          <p:nvPr>
            <p:ph idx="1"/>
          </p:nvPr>
        </p:nvSpPr>
        <p:spPr/>
        <p:txBody>
          <a:bodyPr>
            <a:normAutofit/>
          </a:bodyPr>
          <a:lstStyle/>
          <a:p>
            <a:r>
              <a:rPr lang="zh-CN" altLang="en-US" sz="2800" dirty="0"/>
              <a:t>使用双向握手机制，传输在 </a:t>
            </a:r>
            <a:r>
              <a:rPr lang="en-US" altLang="zh-CN" sz="2800" dirty="0"/>
              <a:t>VALID</a:t>
            </a:r>
            <a:r>
              <a:rPr lang="zh-CN" altLang="en-US" sz="2800" dirty="0"/>
              <a:t>、</a:t>
            </a:r>
            <a:r>
              <a:rPr lang="en-US" altLang="zh-CN" sz="2800" dirty="0"/>
              <a:t>READY</a:t>
            </a:r>
            <a:r>
              <a:rPr lang="zh-CN" altLang="en-US" sz="2800" dirty="0"/>
              <a:t>同时有效时，分 </a:t>
            </a:r>
            <a:r>
              <a:rPr lang="en-US" altLang="zh-CN" sz="2800" dirty="0"/>
              <a:t>3 </a:t>
            </a:r>
            <a:r>
              <a:rPr lang="zh-CN" altLang="en-US" sz="2800" dirty="0"/>
              <a:t>种情况</a:t>
            </a:r>
            <a:endParaRPr lang="en-US" altLang="zh-CN" sz="2800" dirty="0"/>
          </a:p>
          <a:p>
            <a:pPr lvl="1"/>
            <a:r>
              <a:rPr lang="en-US" altLang="zh-CN" sz="2400" dirty="0"/>
              <a:t>VALID </a:t>
            </a:r>
            <a:r>
              <a:rPr lang="zh-CN" altLang="en-US" sz="2400" dirty="0"/>
              <a:t>在 </a:t>
            </a:r>
            <a:r>
              <a:rPr lang="en-US" altLang="zh-CN" sz="2400" dirty="0"/>
              <a:t>READY </a:t>
            </a:r>
            <a:r>
              <a:rPr lang="zh-CN" altLang="en-US" sz="2400" dirty="0"/>
              <a:t>之前有效握手</a:t>
            </a:r>
            <a:endParaRPr lang="en-US" altLang="zh-CN" sz="2400" dirty="0"/>
          </a:p>
          <a:p>
            <a:pPr lvl="1"/>
            <a:endParaRPr lang="en-US" altLang="zh-CN" sz="2400" dirty="0"/>
          </a:p>
          <a:p>
            <a:pPr lvl="1"/>
            <a:endParaRPr lang="en-US" altLang="zh-CN" sz="2400" dirty="0"/>
          </a:p>
          <a:p>
            <a:pPr lvl="1"/>
            <a:r>
              <a:rPr lang="en-US" altLang="zh-CN" sz="2400" dirty="0"/>
              <a:t> READY </a:t>
            </a:r>
            <a:r>
              <a:rPr lang="zh-CN" altLang="en-US" sz="2400" dirty="0"/>
              <a:t>在 </a:t>
            </a:r>
            <a:r>
              <a:rPr lang="en-US" altLang="zh-CN" sz="2400" dirty="0"/>
              <a:t>VALID </a:t>
            </a:r>
            <a:r>
              <a:rPr lang="zh-CN" altLang="en-US" sz="2400" dirty="0"/>
              <a:t>之前有效握手</a:t>
            </a:r>
            <a:endParaRPr lang="en-US" altLang="zh-CN" sz="2400" dirty="0"/>
          </a:p>
          <a:p>
            <a:pPr lvl="1"/>
            <a:endParaRPr lang="en-US" altLang="zh-CN" sz="2400" dirty="0"/>
          </a:p>
          <a:p>
            <a:pPr lvl="1"/>
            <a:endParaRPr lang="en-US" altLang="zh-CN" sz="2400" dirty="0"/>
          </a:p>
          <a:p>
            <a:pPr lvl="1"/>
            <a:r>
              <a:rPr lang="en-US" altLang="zh-CN" sz="2400" dirty="0"/>
              <a:t>VALID </a:t>
            </a:r>
            <a:r>
              <a:rPr lang="zh-CN" altLang="en-US" sz="2400" dirty="0"/>
              <a:t>和</a:t>
            </a:r>
            <a:r>
              <a:rPr lang="en-US" altLang="zh-CN" sz="2400" dirty="0"/>
              <a:t>READY </a:t>
            </a:r>
            <a:r>
              <a:rPr lang="zh-CN" altLang="en-US" sz="2400" dirty="0"/>
              <a:t>同时有效握手</a:t>
            </a:r>
            <a:endParaRPr lang="en-US" altLang="zh-CN" sz="2400" dirty="0"/>
          </a:p>
        </p:txBody>
      </p:sp>
      <p:sp>
        <p:nvSpPr>
          <p:cNvPr id="5" name="页脚占位符 4">
            <a:extLst>
              <a:ext uri="{FF2B5EF4-FFF2-40B4-BE49-F238E27FC236}">
                <a16:creationId xmlns:a16="http://schemas.microsoft.com/office/drawing/2014/main" id="{DA4A7E20-331E-4280-A21C-5E04E21D090A}"/>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B4AF8B90-53E4-404A-A93F-FCC99E5EF785}"/>
              </a:ext>
            </a:extLst>
          </p:cNvPr>
          <p:cNvSpPr>
            <a:spLocks noGrp="1"/>
          </p:cNvSpPr>
          <p:nvPr>
            <p:ph type="sldNum" sz="quarter" idx="12"/>
          </p:nvPr>
        </p:nvSpPr>
        <p:spPr/>
        <p:txBody>
          <a:bodyPr/>
          <a:lstStyle/>
          <a:p>
            <a:fld id="{D2BE3B3C-08EA-47AD-A385-10D430A3A58B}" type="slidenum">
              <a:rPr lang="zh-CN" altLang="en-US" smtClean="0"/>
              <a:t>94</a:t>
            </a:fld>
            <a:endParaRPr lang="zh-CN" altLang="en-US"/>
          </a:p>
        </p:txBody>
      </p:sp>
      <p:pic>
        <p:nvPicPr>
          <p:cNvPr id="8" name="图片 7">
            <a:extLst>
              <a:ext uri="{FF2B5EF4-FFF2-40B4-BE49-F238E27FC236}">
                <a16:creationId xmlns:a16="http://schemas.microsoft.com/office/drawing/2014/main" id="{9E0CC014-EDD3-4EE8-975A-1F69D055D8D5}"/>
              </a:ext>
            </a:extLst>
          </p:cNvPr>
          <p:cNvPicPr>
            <a:picLocks noChangeAspect="1"/>
          </p:cNvPicPr>
          <p:nvPr/>
        </p:nvPicPr>
        <p:blipFill>
          <a:blip r:embed="rId2"/>
          <a:stretch>
            <a:fillRect/>
          </a:stretch>
        </p:blipFill>
        <p:spPr>
          <a:xfrm>
            <a:off x="5340451" y="2234046"/>
            <a:ext cx="3451291" cy="1416194"/>
          </a:xfrm>
          <a:prstGeom prst="rect">
            <a:avLst/>
          </a:prstGeom>
        </p:spPr>
      </p:pic>
      <p:pic>
        <p:nvPicPr>
          <p:cNvPr id="10" name="图片 9">
            <a:extLst>
              <a:ext uri="{FF2B5EF4-FFF2-40B4-BE49-F238E27FC236}">
                <a16:creationId xmlns:a16="http://schemas.microsoft.com/office/drawing/2014/main" id="{68013716-AA48-46DC-8789-4EF9B5FD769F}"/>
              </a:ext>
            </a:extLst>
          </p:cNvPr>
          <p:cNvPicPr>
            <a:picLocks noChangeAspect="1"/>
          </p:cNvPicPr>
          <p:nvPr/>
        </p:nvPicPr>
        <p:blipFill>
          <a:blip r:embed="rId3"/>
          <a:stretch>
            <a:fillRect/>
          </a:stretch>
        </p:blipFill>
        <p:spPr>
          <a:xfrm>
            <a:off x="5431536" y="3650240"/>
            <a:ext cx="3388112" cy="1416195"/>
          </a:xfrm>
          <a:prstGeom prst="rect">
            <a:avLst/>
          </a:prstGeom>
        </p:spPr>
      </p:pic>
      <p:pic>
        <p:nvPicPr>
          <p:cNvPr id="12" name="图片 11">
            <a:extLst>
              <a:ext uri="{FF2B5EF4-FFF2-40B4-BE49-F238E27FC236}">
                <a16:creationId xmlns:a16="http://schemas.microsoft.com/office/drawing/2014/main" id="{D3C35C5C-1696-447F-922B-3BEBD1EADB5E}"/>
              </a:ext>
            </a:extLst>
          </p:cNvPr>
          <p:cNvPicPr>
            <a:picLocks noChangeAspect="1"/>
          </p:cNvPicPr>
          <p:nvPr/>
        </p:nvPicPr>
        <p:blipFill>
          <a:blip r:embed="rId4"/>
          <a:stretch>
            <a:fillRect/>
          </a:stretch>
        </p:blipFill>
        <p:spPr>
          <a:xfrm>
            <a:off x="5340451" y="5167020"/>
            <a:ext cx="3542376" cy="1416195"/>
          </a:xfrm>
          <a:prstGeom prst="rect">
            <a:avLst/>
          </a:prstGeom>
        </p:spPr>
      </p:pic>
      <p:cxnSp>
        <p:nvCxnSpPr>
          <p:cNvPr id="14" name="直接连接符 13">
            <a:extLst>
              <a:ext uri="{FF2B5EF4-FFF2-40B4-BE49-F238E27FC236}">
                <a16:creationId xmlns:a16="http://schemas.microsoft.com/office/drawing/2014/main" id="{78C1BFB5-2F75-4FF6-8156-C958E7ABB0C3}"/>
              </a:ext>
            </a:extLst>
          </p:cNvPr>
          <p:cNvCxnSpPr>
            <a:cxnSpLocks/>
          </p:cNvCxnSpPr>
          <p:nvPr/>
        </p:nvCxnSpPr>
        <p:spPr>
          <a:xfrm>
            <a:off x="5143500" y="3650240"/>
            <a:ext cx="39277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1C45321-118B-472F-B5F8-24B608452796}"/>
              </a:ext>
            </a:extLst>
          </p:cNvPr>
          <p:cNvCxnSpPr>
            <a:cxnSpLocks/>
          </p:cNvCxnSpPr>
          <p:nvPr/>
        </p:nvCxnSpPr>
        <p:spPr>
          <a:xfrm>
            <a:off x="5143500" y="5123705"/>
            <a:ext cx="3927764"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0896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1026534"/>
          </a:xfrm>
        </p:spPr>
        <p:txBody>
          <a:bodyPr>
            <a:normAutofit/>
          </a:bodyPr>
          <a:lstStyle/>
          <a:p>
            <a:r>
              <a:rPr lang="en-US" altLang="zh-CN" dirty="0"/>
              <a:t>STM32F4</a:t>
            </a:r>
            <a:r>
              <a:rPr lang="zh-CN" altLang="en-US" dirty="0"/>
              <a:t>系列芯片的总线结构</a:t>
            </a:r>
          </a:p>
        </p:txBody>
      </p:sp>
      <p:sp>
        <p:nvSpPr>
          <p:cNvPr id="3" name="内容占位符 2"/>
          <p:cNvSpPr>
            <a:spLocks noGrp="1"/>
          </p:cNvSpPr>
          <p:nvPr>
            <p:ph idx="1"/>
          </p:nvPr>
        </p:nvSpPr>
        <p:spPr>
          <a:xfrm>
            <a:off x="291164" y="1395663"/>
            <a:ext cx="8672242" cy="4776537"/>
          </a:xfrm>
        </p:spPr>
        <p:txBody>
          <a:bodyPr>
            <a:normAutofit fontScale="85000" lnSpcReduction="20000"/>
          </a:bodyPr>
          <a:lstStyle/>
          <a:p>
            <a:r>
              <a:rPr lang="zh-CN" altLang="en-US" sz="2800" dirty="0"/>
              <a:t>多层总结矩阵结构</a:t>
            </a:r>
            <a:endParaRPr lang="en-US" altLang="zh-CN" sz="2800" dirty="0"/>
          </a:p>
          <a:p>
            <a:r>
              <a:rPr lang="zh-CN" altLang="en-US" sz="2800" dirty="0"/>
              <a:t>主设备：八条主控总线</a:t>
            </a:r>
            <a:endParaRPr lang="en-US" altLang="zh-CN" sz="2800" dirty="0"/>
          </a:p>
          <a:p>
            <a:r>
              <a:rPr lang="zh-CN" altLang="en-US" sz="2800" dirty="0"/>
              <a:t>从设备：七条被控总线</a:t>
            </a:r>
            <a:endParaRPr lang="en-US" altLang="zh-CN" sz="2800" dirty="0"/>
          </a:p>
          <a:p>
            <a:r>
              <a:rPr lang="zh-CN" altLang="en-US" sz="2800" dirty="0"/>
              <a:t>借助总线矩阵，实现主控总线到被控总线的访问</a:t>
            </a:r>
            <a:endParaRPr lang="en-US" altLang="zh-CN" sz="2800" dirty="0"/>
          </a:p>
          <a:p>
            <a:r>
              <a:rPr lang="zh-CN" altLang="en-US" sz="2800" dirty="0"/>
              <a:t>总线矩阵用于主控总线之间的访问仲裁管理。仲裁采用循环调度算法</a:t>
            </a:r>
            <a:endParaRPr lang="en-US" altLang="zh-CN" sz="2800" dirty="0"/>
          </a:p>
          <a:p>
            <a:r>
              <a:rPr lang="zh-CN" altLang="en-US" sz="2800" dirty="0"/>
              <a:t>借助两个 </a:t>
            </a:r>
            <a:r>
              <a:rPr lang="en-US" altLang="zh-CN" sz="2800" dirty="0"/>
              <a:t>AHB/APB </a:t>
            </a:r>
            <a:r>
              <a:rPr lang="zh-CN" altLang="en-US" sz="2800" dirty="0"/>
              <a:t>总线桥 </a:t>
            </a:r>
            <a:r>
              <a:rPr lang="en-US" altLang="zh-CN" sz="2800" dirty="0"/>
              <a:t>APB1 </a:t>
            </a:r>
            <a:r>
              <a:rPr lang="zh-CN" altLang="en-US" sz="2800" dirty="0"/>
              <a:t>和 </a:t>
            </a:r>
            <a:r>
              <a:rPr lang="en-US" altLang="zh-CN" sz="2800" dirty="0"/>
              <a:t>APB2</a:t>
            </a:r>
            <a:r>
              <a:rPr lang="zh-CN" altLang="en-US" sz="2800" dirty="0"/>
              <a:t>，可在 </a:t>
            </a:r>
            <a:r>
              <a:rPr lang="en-US" altLang="zh-CN" sz="2800" dirty="0"/>
              <a:t>AHB </a:t>
            </a:r>
            <a:r>
              <a:rPr lang="zh-CN" altLang="en-US" sz="2800" dirty="0"/>
              <a:t>总线与两个 </a:t>
            </a:r>
            <a:r>
              <a:rPr lang="en-US" altLang="zh-CN" sz="2800" dirty="0"/>
              <a:t>APB </a:t>
            </a:r>
            <a:r>
              <a:rPr lang="zh-CN" altLang="en-US" sz="2800" dirty="0"/>
              <a:t>总线之间实现完全同步的连接</a:t>
            </a:r>
            <a:r>
              <a:rPr lang="en-US" altLang="zh-CN" sz="2800" dirty="0"/>
              <a:t> </a:t>
            </a:r>
          </a:p>
          <a:p>
            <a:r>
              <a:rPr lang="zh-CN" altLang="en-US" sz="2800" dirty="0"/>
              <a:t>在多个高速外设同时运行期间，系统也可以实现并发访问和高效运行</a:t>
            </a:r>
          </a:p>
        </p:txBody>
      </p:sp>
      <p:sp>
        <p:nvSpPr>
          <p:cNvPr id="4" name="日期占位符 3">
            <a:extLst>
              <a:ext uri="{FF2B5EF4-FFF2-40B4-BE49-F238E27FC236}">
                <a16:creationId xmlns:a16="http://schemas.microsoft.com/office/drawing/2014/main" id="{ED7E1326-54E6-458D-B94F-5280FD7C79A5}"/>
              </a:ext>
            </a:extLst>
          </p:cNvPr>
          <p:cNvSpPr>
            <a:spLocks noGrp="1"/>
          </p:cNvSpPr>
          <p:nvPr>
            <p:ph type="dt" sz="half" idx="10"/>
          </p:nvPr>
        </p:nvSpPr>
        <p:spPr>
          <a:xfrm>
            <a:off x="5992368" y="6272785"/>
            <a:ext cx="2455164" cy="365125"/>
          </a:xfrm>
        </p:spPr>
        <p:txBody>
          <a:bodyPr/>
          <a:lstStyle/>
          <a:p>
            <a:fld id="{8A3C1243-5889-47DE-97E5-7DF8C42F2075}"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095A18B2-5529-426A-804B-39AEB826FDD0}"/>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921C5F2B-3F5F-41ED-B07B-1E05E3DF853E}"/>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95</a:t>
            </a:fld>
            <a:endParaRPr lang="zh-CN" altLang="en-US"/>
          </a:p>
        </p:txBody>
      </p:sp>
    </p:spTree>
    <p:extLst>
      <p:ext uri="{BB962C8B-B14F-4D97-AF65-F5344CB8AC3E}">
        <p14:creationId xmlns:p14="http://schemas.microsoft.com/office/powerpoint/2010/main" val="3664976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594" y="163250"/>
            <a:ext cx="8672242" cy="559163"/>
          </a:xfrm>
        </p:spPr>
        <p:txBody>
          <a:bodyPr>
            <a:normAutofit fontScale="90000"/>
          </a:bodyPr>
          <a:lstStyle/>
          <a:p>
            <a:r>
              <a:rPr lang="en-US" altLang="zh-CN" dirty="0"/>
              <a:t>STM32F4</a:t>
            </a:r>
            <a:r>
              <a:rPr lang="zh-CN" altLang="en-US" dirty="0"/>
              <a:t>系列芯片的总线结构</a:t>
            </a:r>
          </a:p>
        </p:txBody>
      </p:sp>
      <p:sp>
        <p:nvSpPr>
          <p:cNvPr id="5" name="日期占位符 4">
            <a:extLst>
              <a:ext uri="{FF2B5EF4-FFF2-40B4-BE49-F238E27FC236}">
                <a16:creationId xmlns:a16="http://schemas.microsoft.com/office/drawing/2014/main" id="{61A73D0B-D291-490C-8D5D-416AF3529B7D}"/>
              </a:ext>
            </a:extLst>
          </p:cNvPr>
          <p:cNvSpPr>
            <a:spLocks noGrp="1"/>
          </p:cNvSpPr>
          <p:nvPr>
            <p:ph type="dt" sz="half" idx="10"/>
          </p:nvPr>
        </p:nvSpPr>
        <p:spPr/>
        <p:txBody>
          <a:bodyPr/>
          <a:lstStyle/>
          <a:p>
            <a:fld id="{15E440F2-14E3-430C-9E88-E91C3125839C}" type="datetime1">
              <a:rPr lang="zh-CN" altLang="en-US" smtClean="0"/>
              <a:t>2025/6/18</a:t>
            </a:fld>
            <a:endParaRPr lang="zh-CN" altLang="en-US"/>
          </a:p>
        </p:txBody>
      </p:sp>
      <p:sp>
        <p:nvSpPr>
          <p:cNvPr id="6" name="页脚占位符 5">
            <a:extLst>
              <a:ext uri="{FF2B5EF4-FFF2-40B4-BE49-F238E27FC236}">
                <a16:creationId xmlns:a16="http://schemas.microsoft.com/office/drawing/2014/main" id="{36A1CF2C-50D7-4AA2-9576-2C7BA5B7B3BB}"/>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6AACA167-FDF0-4E79-B059-CE196A8F4864}"/>
              </a:ext>
            </a:extLst>
          </p:cNvPr>
          <p:cNvSpPr>
            <a:spLocks noGrp="1"/>
          </p:cNvSpPr>
          <p:nvPr>
            <p:ph type="sldNum" sz="quarter" idx="12"/>
          </p:nvPr>
        </p:nvSpPr>
        <p:spPr/>
        <p:txBody>
          <a:bodyPr/>
          <a:lstStyle/>
          <a:p>
            <a:fld id="{D2BE3B3C-08EA-47AD-A385-10D430A3A58B}" type="slidenum">
              <a:rPr lang="zh-CN" altLang="en-US" smtClean="0"/>
              <a:t>96</a:t>
            </a:fld>
            <a:endParaRPr lang="zh-CN" altLang="en-US"/>
          </a:p>
        </p:txBody>
      </p:sp>
      <p:pic>
        <p:nvPicPr>
          <p:cNvPr id="9" name="图片 8">
            <a:extLst>
              <a:ext uri="{FF2B5EF4-FFF2-40B4-BE49-F238E27FC236}">
                <a16:creationId xmlns:a16="http://schemas.microsoft.com/office/drawing/2014/main" id="{09B29AD9-4EF2-44A2-808D-B0EB01E9DE57}"/>
              </a:ext>
            </a:extLst>
          </p:cNvPr>
          <p:cNvPicPr>
            <a:picLocks noChangeAspect="1"/>
          </p:cNvPicPr>
          <p:nvPr/>
        </p:nvPicPr>
        <p:blipFill>
          <a:blip r:embed="rId2"/>
          <a:stretch>
            <a:fillRect/>
          </a:stretch>
        </p:blipFill>
        <p:spPr>
          <a:xfrm>
            <a:off x="0" y="909597"/>
            <a:ext cx="9144000" cy="5728313"/>
          </a:xfrm>
          <a:prstGeom prst="rect">
            <a:avLst/>
          </a:prstGeom>
        </p:spPr>
      </p:pic>
    </p:spTree>
    <p:extLst>
      <p:ext uri="{BB962C8B-B14F-4D97-AF65-F5344CB8AC3E}">
        <p14:creationId xmlns:p14="http://schemas.microsoft.com/office/powerpoint/2010/main" val="12814960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a:t>
            </a:r>
            <a:r>
              <a:rPr lang="zh-CN" altLang="en-US" dirty="0"/>
              <a:t>总线的性能分析</a:t>
            </a:r>
          </a:p>
        </p:txBody>
      </p:sp>
      <p:sp>
        <p:nvSpPr>
          <p:cNvPr id="3" name="内容占位符 2"/>
          <p:cNvSpPr>
            <a:spLocks noGrp="1"/>
          </p:cNvSpPr>
          <p:nvPr>
            <p:ph idx="1"/>
          </p:nvPr>
        </p:nvSpPr>
        <p:spPr/>
        <p:txBody>
          <a:bodyPr>
            <a:normAutofit/>
          </a:bodyPr>
          <a:lstStyle/>
          <a:p>
            <a:r>
              <a:rPr lang="zh-CN" altLang="en-US" dirty="0"/>
              <a:t>影响总线性能的因素</a:t>
            </a:r>
            <a:endParaRPr lang="en-US" altLang="zh-CN" dirty="0"/>
          </a:p>
          <a:p>
            <a:pPr lvl="1"/>
            <a:r>
              <a:rPr lang="zh-CN" altLang="en-US" dirty="0"/>
              <a:t>传输带宽、数据位宽和工作频率</a:t>
            </a:r>
            <a:endParaRPr lang="en-US" altLang="zh-CN" dirty="0"/>
          </a:p>
          <a:p>
            <a:r>
              <a:rPr lang="zh-CN" altLang="en-US" dirty="0"/>
              <a:t>总线的带宽 </a:t>
            </a:r>
            <a:endParaRPr lang="en-US" altLang="zh-CN" dirty="0"/>
          </a:p>
          <a:p>
            <a:pPr lvl="1"/>
            <a:r>
              <a:rPr lang="zh-CN" altLang="en-US" dirty="0"/>
              <a:t>单位时间内总线上传输的数据量</a:t>
            </a:r>
            <a:endParaRPr lang="en-US" altLang="zh-CN" dirty="0"/>
          </a:p>
          <a:p>
            <a:pPr lvl="1"/>
            <a:r>
              <a:rPr lang="zh-CN" altLang="en-US" dirty="0"/>
              <a:t>影响带宽的因素：总线位宽和工作频率</a:t>
            </a:r>
            <a:endParaRPr lang="en-US" altLang="zh-CN" dirty="0"/>
          </a:p>
          <a:p>
            <a:pPr lvl="2"/>
            <a:r>
              <a:rPr lang="zh-CN" altLang="en-US" dirty="0"/>
              <a:t>总线的带宽＝总线的工作频率 </a:t>
            </a:r>
            <a:r>
              <a:rPr lang="en-US" altLang="zh-CN" dirty="0"/>
              <a:t>× </a:t>
            </a:r>
            <a:r>
              <a:rPr lang="zh-CN" altLang="en-US" dirty="0"/>
              <a:t>总线的位宽</a:t>
            </a:r>
            <a:endParaRPr lang="en-US" altLang="zh-CN" dirty="0"/>
          </a:p>
          <a:p>
            <a:pPr lvl="2"/>
            <a:r>
              <a:rPr lang="zh-CN" altLang="en-US" dirty="0"/>
              <a:t>实际有效数据传输：传输数据的总线</a:t>
            </a:r>
            <a:endParaRPr lang="en-US" altLang="zh-CN" dirty="0"/>
          </a:p>
          <a:p>
            <a:pPr lvl="2"/>
            <a:r>
              <a:rPr lang="zh-CN" altLang="en-US" dirty="0"/>
              <a:t>有效带宽要比理论带宽窄</a:t>
            </a:r>
            <a:endParaRPr lang="en-US" altLang="zh-CN" dirty="0"/>
          </a:p>
        </p:txBody>
      </p:sp>
      <p:sp>
        <p:nvSpPr>
          <p:cNvPr id="4" name="日期占位符 3">
            <a:extLst>
              <a:ext uri="{FF2B5EF4-FFF2-40B4-BE49-F238E27FC236}">
                <a16:creationId xmlns:a16="http://schemas.microsoft.com/office/drawing/2014/main" id="{78A20538-2C93-41F2-B36C-BCBD8B3291AA}"/>
              </a:ext>
            </a:extLst>
          </p:cNvPr>
          <p:cNvSpPr>
            <a:spLocks noGrp="1"/>
          </p:cNvSpPr>
          <p:nvPr>
            <p:ph type="dt" sz="half" idx="10"/>
          </p:nvPr>
        </p:nvSpPr>
        <p:spPr/>
        <p:txBody>
          <a:bodyPr/>
          <a:lstStyle/>
          <a:p>
            <a:fld id="{FF17F8B8-DA99-436E-B0E4-E9FE3947A880}"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46A778BE-F04B-4FED-8525-AD22D821937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6394641E-9446-4B6F-9CEB-5C358092538E}"/>
              </a:ext>
            </a:extLst>
          </p:cNvPr>
          <p:cNvSpPr>
            <a:spLocks noGrp="1"/>
          </p:cNvSpPr>
          <p:nvPr>
            <p:ph type="sldNum" sz="quarter" idx="12"/>
          </p:nvPr>
        </p:nvSpPr>
        <p:spPr/>
        <p:txBody>
          <a:bodyPr/>
          <a:lstStyle/>
          <a:p>
            <a:fld id="{D2BE3B3C-08EA-47AD-A385-10D430A3A58B}" type="slidenum">
              <a:rPr lang="zh-CN" altLang="en-US" smtClean="0"/>
              <a:pPr/>
              <a:t>97</a:t>
            </a:fld>
            <a:endParaRPr lang="zh-CN" altLang="en-US"/>
          </a:p>
        </p:txBody>
      </p:sp>
    </p:spTree>
    <p:extLst>
      <p:ext uri="{BB962C8B-B14F-4D97-AF65-F5344CB8AC3E}">
        <p14:creationId xmlns:p14="http://schemas.microsoft.com/office/powerpoint/2010/main" val="22657155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总线的性能分析</a:t>
            </a:r>
          </a:p>
        </p:txBody>
      </p:sp>
      <p:sp>
        <p:nvSpPr>
          <p:cNvPr id="3" name="内容占位符 2"/>
          <p:cNvSpPr>
            <a:spLocks noGrp="1"/>
          </p:cNvSpPr>
          <p:nvPr>
            <p:ph idx="1"/>
          </p:nvPr>
        </p:nvSpPr>
        <p:spPr/>
        <p:txBody>
          <a:bodyPr>
            <a:normAutofit/>
          </a:bodyPr>
          <a:lstStyle/>
          <a:p>
            <a:r>
              <a:rPr lang="zh-CN" altLang="en-US" dirty="0"/>
              <a:t>总线的位宽</a:t>
            </a:r>
            <a:endParaRPr lang="en-US" altLang="zh-CN" dirty="0"/>
          </a:p>
          <a:p>
            <a:pPr lvl="1"/>
            <a:r>
              <a:rPr lang="zh-CN" altLang="en-US" dirty="0"/>
              <a:t>总线能同时传输的二进制数据的位数</a:t>
            </a:r>
            <a:endParaRPr lang="en-US" altLang="zh-CN" dirty="0"/>
          </a:p>
          <a:p>
            <a:pPr lvl="1"/>
            <a:r>
              <a:rPr lang="zh-CN" altLang="en-US" dirty="0"/>
              <a:t>总线的位宽越宽，每个时钟数据传输率越大，总线的带宽也就越宽</a:t>
            </a:r>
            <a:endParaRPr lang="en-US" altLang="zh-CN" dirty="0"/>
          </a:p>
          <a:p>
            <a:r>
              <a:rPr lang="zh-CN" altLang="en-US" dirty="0"/>
              <a:t> 总线的工作频率</a:t>
            </a:r>
            <a:endParaRPr lang="en-US" altLang="zh-CN" dirty="0"/>
          </a:p>
          <a:p>
            <a:pPr lvl="1"/>
            <a:r>
              <a:rPr lang="zh-CN" altLang="en-US" dirty="0"/>
              <a:t>总线的工作时钟频率以兆赫兹为单位</a:t>
            </a:r>
            <a:endParaRPr lang="en-US" altLang="zh-CN" dirty="0"/>
          </a:p>
          <a:p>
            <a:pPr lvl="1"/>
            <a:r>
              <a:rPr lang="zh-CN" altLang="en-US" dirty="0"/>
              <a:t>工作频率越高，总线工作速度越快，则总线带宽越宽</a:t>
            </a:r>
          </a:p>
        </p:txBody>
      </p:sp>
      <p:sp>
        <p:nvSpPr>
          <p:cNvPr id="4" name="日期占位符 3">
            <a:extLst>
              <a:ext uri="{FF2B5EF4-FFF2-40B4-BE49-F238E27FC236}">
                <a16:creationId xmlns:a16="http://schemas.microsoft.com/office/drawing/2014/main" id="{78A20538-2C93-41F2-B36C-BCBD8B3291AA}"/>
              </a:ext>
            </a:extLst>
          </p:cNvPr>
          <p:cNvSpPr>
            <a:spLocks noGrp="1"/>
          </p:cNvSpPr>
          <p:nvPr>
            <p:ph type="dt" sz="half" idx="10"/>
          </p:nvPr>
        </p:nvSpPr>
        <p:spPr/>
        <p:txBody>
          <a:bodyPr/>
          <a:lstStyle/>
          <a:p>
            <a:fld id="{FF17F8B8-DA99-436E-B0E4-E9FE3947A880}" type="datetime1">
              <a:rPr lang="zh-CN" altLang="en-US" smtClean="0"/>
              <a:pPr/>
              <a:t>2025/6/18</a:t>
            </a:fld>
            <a:endParaRPr lang="zh-CN" altLang="en-US"/>
          </a:p>
        </p:txBody>
      </p:sp>
      <p:sp>
        <p:nvSpPr>
          <p:cNvPr id="5" name="页脚占位符 4">
            <a:extLst>
              <a:ext uri="{FF2B5EF4-FFF2-40B4-BE49-F238E27FC236}">
                <a16:creationId xmlns:a16="http://schemas.microsoft.com/office/drawing/2014/main" id="{46A778BE-F04B-4FED-8525-AD22D821937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6394641E-9446-4B6F-9CEB-5C358092538E}"/>
              </a:ext>
            </a:extLst>
          </p:cNvPr>
          <p:cNvSpPr>
            <a:spLocks noGrp="1"/>
          </p:cNvSpPr>
          <p:nvPr>
            <p:ph type="sldNum" sz="quarter" idx="12"/>
          </p:nvPr>
        </p:nvSpPr>
        <p:spPr/>
        <p:txBody>
          <a:bodyPr/>
          <a:lstStyle/>
          <a:p>
            <a:fld id="{D2BE3B3C-08EA-47AD-A385-10D430A3A58B}" type="slidenum">
              <a:rPr lang="zh-CN" altLang="en-US" smtClean="0"/>
              <a:pPr/>
              <a:t>98</a:t>
            </a:fld>
            <a:endParaRPr lang="zh-CN" altLang="en-US"/>
          </a:p>
        </p:txBody>
      </p:sp>
    </p:spTree>
    <p:extLst>
      <p:ext uri="{BB962C8B-B14F-4D97-AF65-F5344CB8AC3E}">
        <p14:creationId xmlns:p14="http://schemas.microsoft.com/office/powerpoint/2010/main" val="2207741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EC758DA-C83E-4CAC-BC8B-167EBAF6512C}"/>
              </a:ext>
            </a:extLst>
          </p:cNvPr>
          <p:cNvSpPr>
            <a:spLocks noGrp="1"/>
          </p:cNvSpPr>
          <p:nvPr>
            <p:ph type="dt" sz="quarter" idx="10"/>
          </p:nvPr>
        </p:nvSpPr>
        <p:spPr/>
        <p:txBody>
          <a:bodyPr/>
          <a:lstStyle/>
          <a:p>
            <a:fld id="{B1FA889A-3053-4630-B04C-07F9644468FE}" type="datetime1">
              <a:rPr lang="zh-CN" altLang="en-US" smtClean="0"/>
              <a:pPr/>
              <a:t>2025/6/18</a:t>
            </a:fld>
            <a:endParaRPr lang="zh-CN" altLang="en-US"/>
          </a:p>
        </p:txBody>
      </p:sp>
      <p:sp>
        <p:nvSpPr>
          <p:cNvPr id="2" name="页脚占位符 1">
            <a:extLst>
              <a:ext uri="{FF2B5EF4-FFF2-40B4-BE49-F238E27FC236}">
                <a16:creationId xmlns:a16="http://schemas.microsoft.com/office/drawing/2014/main" id="{535CE66E-256C-4AE2-98E2-BACC00B4B8DC}"/>
              </a:ext>
            </a:extLst>
          </p:cNvPr>
          <p:cNvSpPr>
            <a:spLocks noGrp="1"/>
          </p:cNvSpPr>
          <p:nvPr>
            <p:ph type="ftr" sz="quarter" idx="11"/>
          </p:nvPr>
        </p:nvSpPr>
        <p:spPr/>
        <p:txBody>
          <a:bodyPr/>
          <a:lstStyle/>
          <a:p>
            <a:r>
              <a:rPr lang="zh-CN" altLang="en-US"/>
              <a:t>嵌入式系统设计</a:t>
            </a:r>
            <a:endParaRPr lang="en-US" altLang="zh-CN"/>
          </a:p>
        </p:txBody>
      </p:sp>
      <p:sp>
        <p:nvSpPr>
          <p:cNvPr id="4" name="灯片编号占位符 3">
            <a:extLst>
              <a:ext uri="{FF2B5EF4-FFF2-40B4-BE49-F238E27FC236}">
                <a16:creationId xmlns:a16="http://schemas.microsoft.com/office/drawing/2014/main" id="{AF3150A2-CC39-421F-B598-2A4A23CC6CA1}"/>
              </a:ext>
            </a:extLst>
          </p:cNvPr>
          <p:cNvSpPr>
            <a:spLocks noGrp="1"/>
          </p:cNvSpPr>
          <p:nvPr>
            <p:ph type="sldNum" sz="quarter" idx="12"/>
          </p:nvPr>
        </p:nvSpPr>
        <p:spPr/>
        <p:txBody>
          <a:bodyPr/>
          <a:lstStyle/>
          <a:p>
            <a:fld id="{5692D5AE-9A4A-4EE2-BA3B-D04CF6C6B22E}" type="slidenum">
              <a:rPr lang="zh-CN" altLang="en-US" smtClean="0"/>
              <a:pPr/>
              <a:t>99</a:t>
            </a:fld>
            <a:endParaRPr lang="en-US" altLang="zh-CN"/>
          </a:p>
        </p:txBody>
      </p:sp>
      <p:sp>
        <p:nvSpPr>
          <p:cNvPr id="74754" name="Rectangle 3">
            <a:extLst>
              <a:ext uri="{FF2B5EF4-FFF2-40B4-BE49-F238E27FC236}">
                <a16:creationId xmlns:a16="http://schemas.microsoft.com/office/drawing/2014/main" id="{0A1DEADD-EBF7-4D40-89A7-0B2441447ADC}"/>
              </a:ext>
            </a:extLst>
          </p:cNvPr>
          <p:cNvSpPr>
            <a:spLocks noGrp="1" noChangeArrowheads="1"/>
          </p:cNvSpPr>
          <p:nvPr>
            <p:ph type="title" idx="4294967295"/>
          </p:nvPr>
        </p:nvSpPr>
        <p:spPr>
          <a:xfrm>
            <a:off x="260476" y="220090"/>
            <a:ext cx="7772400" cy="827590"/>
          </a:xfrm>
        </p:spPr>
        <p:txBody>
          <a:bodyPr lIns="50800" tIns="50800" rIns="132080" bIns="50800" anchor="b">
            <a:normAutofit/>
          </a:bodyPr>
          <a:lstStyle/>
          <a:p>
            <a:pPr indent="39688" eaLnBrk="1" hangingPunct="1"/>
            <a:r>
              <a:rPr lang="zh-CN" altLang="en-US" sz="3600" dirty="0">
                <a:latin typeface="微软雅黑" panose="020B0503020204020204" pitchFamily="34" charset="-122"/>
                <a:ea typeface="微软雅黑" panose="020B0503020204020204" pitchFamily="34" charset="-122"/>
              </a:rPr>
              <a:t>带宽与性能</a:t>
            </a:r>
          </a:p>
        </p:txBody>
      </p:sp>
      <p:sp>
        <p:nvSpPr>
          <p:cNvPr id="74755" name="Rectangle 4">
            <a:extLst>
              <a:ext uri="{FF2B5EF4-FFF2-40B4-BE49-F238E27FC236}">
                <a16:creationId xmlns:a16="http://schemas.microsoft.com/office/drawing/2014/main" id="{676A10A0-6F4A-430E-851A-324BE3F922E9}"/>
              </a:ext>
            </a:extLst>
          </p:cNvPr>
          <p:cNvSpPr>
            <a:spLocks noGrp="1" noChangeArrowheads="1"/>
          </p:cNvSpPr>
          <p:nvPr>
            <p:ph type="body" idx="4294967295"/>
          </p:nvPr>
        </p:nvSpPr>
        <p:spPr>
          <a:xfrm>
            <a:off x="387797" y="1300735"/>
            <a:ext cx="8178800" cy="4972050"/>
          </a:xfrm>
        </p:spPr>
        <p:txBody>
          <a:bodyPr lIns="50800" tIns="50800" rIns="132080" bIns="50800">
            <a:normAutofit/>
          </a:bodyPr>
          <a:lstStyle/>
          <a:p>
            <a:pPr eaLnBrk="1" hangingPunct="1"/>
            <a:r>
              <a:rPr lang="zh-CN" altLang="en-US" sz="2800" dirty="0">
                <a:latin typeface="微软雅黑" panose="020B0503020204020204" pitchFamily="34" charset="-122"/>
                <a:ea typeface="微软雅黑" panose="020B0503020204020204" pitchFamily="34" charset="-122"/>
              </a:rPr>
              <a:t>带宽应用到下面的部件：</a:t>
            </a:r>
          </a:p>
          <a:p>
            <a:pPr marL="782638" lvl="1" eaLnBrk="1" hangingPunct="1"/>
            <a:r>
              <a:rPr lang="zh-CN" altLang="en-US" sz="2400" dirty="0">
                <a:latin typeface="微软雅黑" panose="020B0503020204020204" pitchFamily="34" charset="-122"/>
                <a:ea typeface="微软雅黑" panose="020B0503020204020204" pitchFamily="34" charset="-122"/>
              </a:rPr>
              <a:t>内存</a:t>
            </a:r>
          </a:p>
          <a:p>
            <a:pPr marL="782638" lvl="1" eaLnBrk="1" hangingPunct="1"/>
            <a:r>
              <a:rPr lang="zh-CN" altLang="en-US" sz="2400" dirty="0">
                <a:latin typeface="微软雅黑" panose="020B0503020204020204" pitchFamily="34" charset="-122"/>
                <a:ea typeface="微软雅黑" panose="020B0503020204020204" pitchFamily="34" charset="-122"/>
              </a:rPr>
              <a:t>总线</a:t>
            </a:r>
            <a:endParaRPr lang="en-US" altLang="zh-CN" sz="2400" dirty="0">
              <a:latin typeface="微软雅黑" panose="020B0503020204020204" pitchFamily="34" charset="-122"/>
              <a:ea typeface="微软雅黑" panose="020B0503020204020204" pitchFamily="34" charset="-122"/>
            </a:endParaRPr>
          </a:p>
          <a:p>
            <a:pPr marL="782638" lvl="1" eaLnBrk="1" hangingPunct="1"/>
            <a:r>
              <a:rPr lang="zh-CN" altLang="en-US" sz="2400" dirty="0">
                <a:latin typeface="微软雅黑" panose="020B0503020204020204" pitchFamily="34" charset="-122"/>
                <a:ea typeface="微软雅黑" panose="020B0503020204020204" pitchFamily="34" charset="-122"/>
              </a:rPr>
              <a:t>CPU</a:t>
            </a:r>
          </a:p>
          <a:p>
            <a:pPr eaLnBrk="1" hangingPunct="1"/>
            <a:r>
              <a:rPr lang="zh-CN" altLang="en-US" sz="2800" dirty="0">
                <a:latin typeface="微软雅黑" panose="020B0503020204020204" pitchFamily="34" charset="-122"/>
                <a:ea typeface="微软雅黑" panose="020B0503020204020204" pitchFamily="34" charset="-122"/>
              </a:rPr>
              <a:t>系统的不同部件具有不同的时钟频率</a:t>
            </a:r>
          </a:p>
          <a:p>
            <a:pPr eaLnBrk="1" hangingPunct="1"/>
            <a:r>
              <a:rPr lang="zh-CN" altLang="en-US" sz="2800" dirty="0">
                <a:latin typeface="微软雅黑" panose="020B0503020204020204" pitchFamily="34" charset="-122"/>
                <a:ea typeface="微软雅黑" panose="020B0503020204020204" pitchFamily="34" charset="-122"/>
              </a:rPr>
              <a:t>不同的部件有不同的带宽  </a:t>
            </a: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TM03090434[[fn=木材纹理]]</Template>
  <TotalTime>18243</TotalTime>
  <Words>7415</Words>
  <Application>Microsoft Office PowerPoint</Application>
  <PresentationFormat>全屏显示(4:3)</PresentationFormat>
  <Paragraphs>938</Paragraphs>
  <Slides>105</Slides>
  <Notes>7</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105</vt:i4>
      </vt:variant>
    </vt:vector>
  </HeadingPairs>
  <TitlesOfParts>
    <vt:vector size="116" baseType="lpstr">
      <vt:lpstr>Monotype Sorts</vt:lpstr>
      <vt:lpstr>等线</vt:lpstr>
      <vt:lpstr>宋体</vt:lpstr>
      <vt:lpstr>微软雅黑</vt:lpstr>
      <vt:lpstr>Rockwell</vt:lpstr>
      <vt:lpstr>Rockwell Condensed</vt:lpstr>
      <vt:lpstr>Tahoma</vt:lpstr>
      <vt:lpstr>Wingdings</vt:lpstr>
      <vt:lpstr>木活字</vt:lpstr>
      <vt:lpstr>Equation</vt:lpstr>
      <vt:lpstr>Acrobat Document</vt:lpstr>
      <vt:lpstr>第三章 嵌入式总线技术</vt:lpstr>
      <vt:lpstr>大纲</vt:lpstr>
      <vt:lpstr>3.1 系统总线概述</vt:lpstr>
      <vt:lpstr>总线与接口的关系</vt:lpstr>
      <vt:lpstr>总线与接口的关系</vt:lpstr>
      <vt:lpstr>系统总线分类</vt:lpstr>
      <vt:lpstr>3.2 总线结构和协议</vt:lpstr>
      <vt:lpstr>四周期握手协议—最常见的总线协议</vt:lpstr>
      <vt:lpstr>典型的总线</vt:lpstr>
      <vt:lpstr>总线读</vt:lpstr>
      <vt:lpstr>总线写</vt:lpstr>
      <vt:lpstr>总线的读写</vt:lpstr>
      <vt:lpstr>读操作的等待状态</vt:lpstr>
      <vt:lpstr>突发传输（Burst Transfer）</vt:lpstr>
      <vt:lpstr>与其他握手协议的比较</vt:lpstr>
      <vt:lpstr>典型总线：南北桥体系下的总线</vt:lpstr>
      <vt:lpstr>南北桥体系下的总线</vt:lpstr>
      <vt:lpstr>典型总线及协议</vt:lpstr>
      <vt:lpstr>ISA总线（Industry Standard Architecture）</vt:lpstr>
      <vt:lpstr>PCI总线(peripheral component interconnect)</vt:lpstr>
      <vt:lpstr>PCI总线</vt:lpstr>
      <vt:lpstr> PCI-x总线</vt:lpstr>
      <vt:lpstr>PCI总线</vt:lpstr>
      <vt:lpstr> AGP总线(Accelerated Graphics Port)</vt:lpstr>
      <vt:lpstr>PCI-Express总线 </vt:lpstr>
      <vt:lpstr>PCIe总线 </vt:lpstr>
      <vt:lpstr>PCIe总线 </vt:lpstr>
      <vt:lpstr>补充概念：差分信号</vt:lpstr>
      <vt:lpstr>PCIe总线协议版本和相应的部分技术指标</vt:lpstr>
      <vt:lpstr>CAN总线 -Controller Area Network</vt:lpstr>
      <vt:lpstr>CAN总线的特点</vt:lpstr>
      <vt:lpstr>CAN总线闭环结构</vt:lpstr>
      <vt:lpstr>CAN总线的特点</vt:lpstr>
      <vt:lpstr>CAN总线开环结构</vt:lpstr>
      <vt:lpstr>CAN总线收发器</vt:lpstr>
      <vt:lpstr>CAN总线收发器</vt:lpstr>
      <vt:lpstr>信号定义</vt:lpstr>
      <vt:lpstr>仲裁</vt:lpstr>
      <vt:lpstr>通信与通信距离</vt:lpstr>
      <vt:lpstr>CAN总线报文传输</vt:lpstr>
      <vt:lpstr>数据帧</vt:lpstr>
      <vt:lpstr>帧起始和帧结束</vt:lpstr>
      <vt:lpstr>仲裁段</vt:lpstr>
      <vt:lpstr>仲裁段</vt:lpstr>
      <vt:lpstr>仲裁段</vt:lpstr>
      <vt:lpstr>仲裁段</vt:lpstr>
      <vt:lpstr>数据帧</vt:lpstr>
      <vt:lpstr>数据帧</vt:lpstr>
      <vt:lpstr>ACK段</vt:lpstr>
      <vt:lpstr>其他帧格式</vt:lpstr>
      <vt:lpstr>其他帧格式</vt:lpstr>
      <vt:lpstr>其他帧格式</vt:lpstr>
      <vt:lpstr>以太网络总线 </vt:lpstr>
      <vt:lpstr>典型以太网络总线例子</vt:lpstr>
      <vt:lpstr>以太网络总线工作原理</vt:lpstr>
      <vt:lpstr>以太网络总线 工作原理</vt:lpstr>
      <vt:lpstr>以太网络总线工作原理</vt:lpstr>
      <vt:lpstr>以太网络总线实现</vt:lpstr>
      <vt:lpstr>Ethernet V2以太网帧</vt:lpstr>
      <vt:lpstr>3.3 DMA</vt:lpstr>
      <vt:lpstr>DMA与CPU分时使用内存的方式</vt:lpstr>
      <vt:lpstr>DMA访问过程</vt:lpstr>
      <vt:lpstr>直接存储器访问（DMA）</vt:lpstr>
      <vt:lpstr>总线主控器（Bus mastership）</vt:lpstr>
      <vt:lpstr>DMA控制器</vt:lpstr>
      <vt:lpstr>DMA 操作</vt:lpstr>
      <vt:lpstr>STM32F4系列DMA控制器结构和DMA特点</vt:lpstr>
      <vt:lpstr>STM32F4系列DMA控制器结构和DMA特点</vt:lpstr>
      <vt:lpstr>STM32F4芯片DMA控制器结构和DMA特点</vt:lpstr>
      <vt:lpstr>PowerPoint 演示文稿</vt:lpstr>
      <vt:lpstr>STM32F4芯片DMA控制器结构和DMA特点</vt:lpstr>
      <vt:lpstr>FIFO的结构</vt:lpstr>
      <vt:lpstr>FIFO的结构</vt:lpstr>
      <vt:lpstr>FIFO的阈值配置</vt:lpstr>
      <vt:lpstr>节拍与数据传输</vt:lpstr>
      <vt:lpstr>DMA的设置</vt:lpstr>
      <vt:lpstr>DMA传输：外设到存储器传输模式</vt:lpstr>
      <vt:lpstr>DMA传输：存储器到外设传输模式</vt:lpstr>
      <vt:lpstr>DMA传输：存储器到存储器传输模式</vt:lpstr>
      <vt:lpstr>DMA请求的仲裁</vt:lpstr>
      <vt:lpstr>DMA请求的仲裁</vt:lpstr>
      <vt:lpstr>DMA延迟性能</vt:lpstr>
      <vt:lpstr>3.4 ARM CPU的总线结构</vt:lpstr>
      <vt:lpstr>AMBA2架构</vt:lpstr>
      <vt:lpstr>AHB总线- SoC的片上系统总线</vt:lpstr>
      <vt:lpstr>AHB总线结构</vt:lpstr>
      <vt:lpstr>AHB总线结构</vt:lpstr>
      <vt:lpstr> APB总线</vt:lpstr>
      <vt:lpstr>APB总线状态转换</vt:lpstr>
      <vt:lpstr>AXI总线</vt:lpstr>
      <vt:lpstr>AXI总线特点</vt:lpstr>
      <vt:lpstr>AXI总线读操作</vt:lpstr>
      <vt:lpstr>AXI总线写操作</vt:lpstr>
      <vt:lpstr>AXI握手机制</vt:lpstr>
      <vt:lpstr>STM32F4系列芯片的总线结构</vt:lpstr>
      <vt:lpstr>STM32F4系列芯片的总线结构</vt:lpstr>
      <vt:lpstr>3.5 总线的性能分析</vt:lpstr>
      <vt:lpstr>总线的性能分析</vt:lpstr>
      <vt:lpstr>带宽与性能</vt:lpstr>
      <vt:lpstr>带宽与数据的传输</vt:lpstr>
      <vt:lpstr>总线的带宽</vt:lpstr>
      <vt:lpstr>内存突发传输的带宽</vt:lpstr>
      <vt:lpstr>基于总线的系统性能瓶颈</vt:lpstr>
      <vt:lpstr>基于总线的系统的性能瓶颈(续)</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嵌入式系统概论</dc:title>
  <dc:creator>guojian</dc:creator>
  <cp:lastModifiedBy>iiii yyyy</cp:lastModifiedBy>
  <cp:revision>219</cp:revision>
  <dcterms:created xsi:type="dcterms:W3CDTF">2021-03-26T07:49:19Z</dcterms:created>
  <dcterms:modified xsi:type="dcterms:W3CDTF">2025-06-19T05:14:44Z</dcterms:modified>
</cp:coreProperties>
</file>